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71" r:id="rId5"/>
    <p:sldId id="264" r:id="rId6"/>
    <p:sldId id="273" r:id="rId7"/>
    <p:sldId id="261" r:id="rId8"/>
    <p:sldId id="259" r:id="rId9"/>
    <p:sldId id="266" r:id="rId10"/>
    <p:sldId id="274" r:id="rId11"/>
    <p:sldId id="275" r:id="rId12"/>
    <p:sldId id="270" r:id="rId13"/>
    <p:sldId id="272" r:id="rId14"/>
  </p:sldIdLst>
  <p:sldSz cx="9144000" cy="5143500" type="screen16x9"/>
  <p:notesSz cx="6797675" cy="9926638"/>
  <p:embeddedFontLst>
    <p:embeddedFont>
      <p:font typeface="Cambria" panose="02040503050406030204" pitchFamily="18"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PT Sans Narrow" panose="020B0506020203020204" pitchFamily="34" charset="0"/>
      <p:regular r:id="rId24"/>
      <p:bold r:id="rId25"/>
    </p:embeddedFont>
    <p:embeddedFont>
      <p:font typeface="Raleway"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VTKvZZQEt5z5M7HgS90vBf/kx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8" y="6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F59A43F-B74C-1EBD-90E3-14787A4B7E4C}"/>
            </a:ext>
          </a:extLst>
        </p:cNvPr>
        <p:cNvGrpSpPr/>
        <p:nvPr/>
      </p:nvGrpSpPr>
      <p:grpSpPr>
        <a:xfrm>
          <a:off x="0" y="0"/>
          <a:ext cx="0" cy="0"/>
          <a:chOff x="0" y="0"/>
          <a:chExt cx="0" cy="0"/>
        </a:xfrm>
      </p:grpSpPr>
      <p:sp>
        <p:nvSpPr>
          <p:cNvPr id="163" name="Google Shape;163;p9:notes">
            <a:extLst>
              <a:ext uri="{FF2B5EF4-FFF2-40B4-BE49-F238E27FC236}">
                <a16:creationId xmlns:a16="http://schemas.microsoft.com/office/drawing/2014/main" id="{D59F964D-8DF1-2259-8A96-B027497242FB}"/>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9:notes">
            <a:extLst>
              <a:ext uri="{FF2B5EF4-FFF2-40B4-BE49-F238E27FC236}">
                <a16:creationId xmlns:a16="http://schemas.microsoft.com/office/drawing/2014/main" id="{BE2E5C9C-1531-9DBD-1DB4-BE52D09D30A3}"/>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349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136525" y="1347788"/>
            <a:ext cx="6467475" cy="3638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178" name="Google Shape;178;p11:notes"/>
          <p:cNvSpPr txBox="1">
            <a:spLocks noGrp="1"/>
          </p:cNvSpPr>
          <p:nvPr>
            <p:ph type="sldNum" idx="12"/>
          </p:nvPr>
        </p:nvSpPr>
        <p:spPr>
          <a:xfrm>
            <a:off x="3817318" y="10239637"/>
            <a:ext cx="2920631" cy="5400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8"/>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2" name="Google Shape;12;p1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 name="Google Shape;1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56" name="Google Shape;5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28"/>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9" name="Google Shape;59;p2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0" name="Google Shape;60;p28"/>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1" name="Google Shape;61;p28"/>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2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3" name="Google Shape;6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29"/>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66" name="Google Shape;6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p30"/>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0"/>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70" name="Google Shape;70;p30"/>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71" name="Google Shape;7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re seul">
  <p:cSld name="1_Titre seul">
    <p:spTree>
      <p:nvGrpSpPr>
        <p:cNvPr id="1" name="Shape 14"/>
        <p:cNvGrpSpPr/>
        <p:nvPr/>
      </p:nvGrpSpPr>
      <p:grpSpPr>
        <a:xfrm>
          <a:off x="0" y="0"/>
          <a:ext cx="0" cy="0"/>
          <a:chOff x="0" y="0"/>
          <a:chExt cx="0" cy="0"/>
        </a:xfrm>
      </p:grpSpPr>
      <p:sp>
        <p:nvSpPr>
          <p:cNvPr id="15" name="Google Shape;15;p1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16;p1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Google Shape;1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2" name="Google Shape;22;p2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p2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2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cxnSp>
        <p:nvCxnSpPr>
          <p:cNvPr id="27" name="Google Shape;27;p2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28" name="Google Shape;28;p2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29" name="Google Shape;29;p22"/>
          <p:cNvGrpSpPr/>
          <p:nvPr/>
        </p:nvGrpSpPr>
        <p:grpSpPr>
          <a:xfrm>
            <a:off x="1004144" y="1022025"/>
            <a:ext cx="7136668" cy="152400"/>
            <a:chOff x="1346429" y="1011300"/>
            <a:chExt cx="6452100" cy="152400"/>
          </a:xfrm>
        </p:grpSpPr>
        <p:cxnSp>
          <p:nvCxnSpPr>
            <p:cNvPr id="30" name="Google Shape;30;p2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31" name="Google Shape;31;p2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32" name="Google Shape;32;p22"/>
          <p:cNvGrpSpPr/>
          <p:nvPr/>
        </p:nvGrpSpPr>
        <p:grpSpPr>
          <a:xfrm>
            <a:off x="1004151" y="3969100"/>
            <a:ext cx="7136668" cy="152400"/>
            <a:chOff x="1346435" y="3969088"/>
            <a:chExt cx="6452100" cy="152400"/>
          </a:xfrm>
        </p:grpSpPr>
        <p:cxnSp>
          <p:nvCxnSpPr>
            <p:cNvPr id="33" name="Google Shape;33;p2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34" name="Google Shape;34;p2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35" name="Google Shape;35;p22"/>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36" name="Google Shape;36;p22"/>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7" name="Google Shape;3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3"/>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41" name="Google Shape;4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4" name="Google Shape;44;p24"/>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24"/>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2" name="Google Shape;52;p2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3" name="Google Shape;5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p:nvPr/>
        </p:nvSpPr>
        <p:spPr>
          <a:xfrm>
            <a:off x="333375" y="948617"/>
            <a:ext cx="8562900" cy="2308294"/>
          </a:xfrm>
          <a:prstGeom prst="rect">
            <a:avLst/>
          </a:prstGeom>
          <a:noFill/>
          <a:ln>
            <a:noFill/>
          </a:ln>
        </p:spPr>
        <p:txBody>
          <a:bodyPr spcFirstLastPara="1" wrap="square" lIns="91425" tIns="91425" rIns="91425" bIns="91425" anchor="t" anchorCtr="0">
            <a:spAutoFit/>
          </a:bodyPr>
          <a:lstStyle/>
          <a:p>
            <a:pPr algn="ctr">
              <a:buSzPts val="2400"/>
            </a:pPr>
            <a:r>
              <a:rPr lang="fr-FR" sz="1600" b="1" dirty="0"/>
              <a:t> </a:t>
            </a:r>
            <a:endParaRPr lang="fr-FR" sz="1600" b="1" dirty="0">
              <a:solidFill>
                <a:srgbClr val="1D92A4"/>
              </a:solidFill>
              <a:latin typeface="Raleway"/>
            </a:endParaRPr>
          </a:p>
          <a:p>
            <a:pPr algn="ctr">
              <a:buSzPts val="2400"/>
            </a:pPr>
            <a:r>
              <a:rPr lang="ar-DZ" sz="2000" b="1" dirty="0">
                <a:solidFill>
                  <a:srgbClr val="1D92A4"/>
                </a:solidFill>
                <a:latin typeface="Raleway"/>
              </a:rPr>
              <a:t>مشروع التعاون</a:t>
            </a:r>
            <a:endParaRPr lang="fr-FR" sz="2000" b="1" dirty="0">
              <a:solidFill>
                <a:srgbClr val="1D92A4"/>
              </a:solidFill>
              <a:latin typeface="Raleway"/>
            </a:endParaRPr>
          </a:p>
          <a:p>
            <a:pPr algn="ctr">
              <a:buSzPts val="2400"/>
            </a:pPr>
            <a:endParaRPr lang="fr-FR" sz="1600" b="1" dirty="0">
              <a:solidFill>
                <a:srgbClr val="1D92A4"/>
              </a:solidFill>
              <a:latin typeface="Raleway"/>
            </a:endParaRPr>
          </a:p>
          <a:p>
            <a:pPr algn="ctr">
              <a:buSzPts val="2400"/>
            </a:pPr>
            <a:r>
              <a:rPr lang="ar-DZ" sz="1600" b="1" dirty="0">
                <a:solidFill>
                  <a:srgbClr val="1D92A4"/>
                </a:solidFill>
                <a:latin typeface="Raleway"/>
              </a:rPr>
              <a:t> « دعم تطوير خطة العمل للولوج إلى الطاقة المستدامة والمناخ لجهة نواكشوط وتعزيز ريادتها الوطنية في المجال »</a:t>
            </a:r>
            <a:endParaRPr lang="fr-FR" sz="1600" b="1" dirty="0">
              <a:solidFill>
                <a:srgbClr val="1D92A4"/>
              </a:solidFill>
              <a:latin typeface="Raleway"/>
            </a:endParaRPr>
          </a:p>
          <a:p>
            <a:pPr algn="ctr">
              <a:buSzPts val="2400"/>
            </a:pPr>
            <a:endParaRPr lang="fr-FR" b="1" dirty="0">
              <a:solidFill>
                <a:srgbClr val="1D92A4"/>
              </a:solidFill>
              <a:latin typeface="Raleway"/>
            </a:endParaRPr>
          </a:p>
          <a:p>
            <a:pPr algn="ctr">
              <a:buSzPts val="2400"/>
            </a:pPr>
            <a:r>
              <a:rPr lang="fr-FR" b="1" dirty="0">
                <a:solidFill>
                  <a:srgbClr val="1D92A4"/>
                </a:solidFill>
                <a:latin typeface="Raleway"/>
              </a:rPr>
              <a:t>PROJET DE COOPÉRATION</a:t>
            </a:r>
          </a:p>
          <a:p>
            <a:pPr algn="ctr">
              <a:buSzPts val="2400"/>
            </a:pPr>
            <a:r>
              <a:rPr lang="fr-FR" b="1" dirty="0">
                <a:solidFill>
                  <a:srgbClr val="1D92A4"/>
                </a:solidFill>
                <a:latin typeface="Raleway"/>
              </a:rPr>
              <a:t> </a:t>
            </a:r>
          </a:p>
          <a:p>
            <a:pPr algn="ctr">
              <a:buSzPts val="2400"/>
            </a:pPr>
            <a:r>
              <a:rPr lang="fr-FR" b="1" dirty="0">
                <a:solidFill>
                  <a:srgbClr val="1D92A4"/>
                </a:solidFill>
                <a:latin typeface="Raleway"/>
              </a:rPr>
              <a:t>« Appui au développement du Plan d’Action pour l’Accès à l’Energie Durable et au Climat de la Région de Nouakchott et renforcement de son leadership national dans ce domaine »</a:t>
            </a:r>
          </a:p>
        </p:txBody>
      </p:sp>
      <p:sp>
        <p:nvSpPr>
          <p:cNvPr id="77" name="Google Shape;77;p1"/>
          <p:cNvSpPr txBox="1"/>
          <p:nvPr/>
        </p:nvSpPr>
        <p:spPr>
          <a:xfrm>
            <a:off x="431208" y="3403774"/>
            <a:ext cx="8212350" cy="1292631"/>
          </a:xfrm>
          <a:prstGeom prst="rect">
            <a:avLst/>
          </a:prstGeom>
          <a:noFill/>
          <a:ln>
            <a:noFill/>
          </a:ln>
        </p:spPr>
        <p:txBody>
          <a:bodyPr spcFirstLastPara="1" wrap="square" lIns="91425" tIns="91425" rIns="91425" bIns="91425" anchor="t" anchorCtr="0">
            <a:spAutoFit/>
          </a:bodyPr>
          <a:lstStyle/>
          <a:p>
            <a:pPr lvl="0" algn="ctr">
              <a:buSzPts val="2400"/>
            </a:pPr>
            <a:r>
              <a:rPr lang="ar-DZ" sz="2400" b="1" dirty="0">
                <a:solidFill>
                  <a:srgbClr val="1D92A4"/>
                </a:solidFill>
                <a:latin typeface="Raleway"/>
              </a:rPr>
              <a:t>الجلسة التوجيهية الأولى</a:t>
            </a:r>
          </a:p>
          <a:p>
            <a:pPr lvl="0" algn="ctr">
              <a:buSzPts val="2400"/>
            </a:pPr>
            <a:endParaRPr lang="fr-FR" sz="2400" b="1" dirty="0">
              <a:solidFill>
                <a:srgbClr val="1D92A4"/>
              </a:solidFill>
              <a:latin typeface="Raleway"/>
              <a:sym typeface="Raleway"/>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rgbClr val="1D92A4"/>
                </a:solidFill>
                <a:latin typeface="Raleway"/>
                <a:ea typeface="Raleway"/>
                <a:cs typeface="Raleway"/>
                <a:sym typeface="Raleway"/>
              </a:rPr>
              <a:t>Session d’information n°1</a:t>
            </a:r>
            <a:endParaRPr sz="2400" b="1" i="0" u="none" strike="noStrike" cap="none" dirty="0">
              <a:solidFill>
                <a:srgbClr val="1D92A4"/>
              </a:solidFill>
              <a:latin typeface="Raleway"/>
              <a:ea typeface="Raleway"/>
              <a:cs typeface="Raleway"/>
              <a:sym typeface="Raleway"/>
            </a:endParaRPr>
          </a:p>
        </p:txBody>
      </p:sp>
      <p:cxnSp>
        <p:nvCxnSpPr>
          <p:cNvPr id="78" name="Google Shape;78;p1"/>
          <p:cNvCxnSpPr/>
          <p:nvPr/>
        </p:nvCxnSpPr>
        <p:spPr>
          <a:xfrm>
            <a:off x="1507126" y="3325057"/>
            <a:ext cx="6219900" cy="0"/>
          </a:xfrm>
          <a:prstGeom prst="straightConnector1">
            <a:avLst/>
          </a:prstGeom>
          <a:noFill/>
          <a:ln w="38100" cap="flat" cmpd="sng">
            <a:solidFill>
              <a:srgbClr val="E9A330"/>
            </a:solidFill>
            <a:prstDash val="solid"/>
            <a:round/>
            <a:headEnd type="none" w="sm" len="sm"/>
            <a:tailEnd type="none" w="sm" len="sm"/>
          </a:ln>
        </p:spPr>
      </p:cxnSp>
      <p:pic>
        <p:nvPicPr>
          <p:cNvPr id="2" name="Image 1">
            <a:extLst>
              <a:ext uri="{FF2B5EF4-FFF2-40B4-BE49-F238E27FC236}">
                <a16:creationId xmlns:a16="http://schemas.microsoft.com/office/drawing/2014/main" id="{A7F27C31-990C-2339-CC2E-C97AD21BE9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208" y="285918"/>
            <a:ext cx="1494184" cy="1116980"/>
          </a:xfrm>
          <a:prstGeom prst="rect">
            <a:avLst/>
          </a:prstGeom>
          <a:noFill/>
          <a:ln>
            <a:noFill/>
          </a:ln>
        </p:spPr>
      </p:pic>
      <p:pic>
        <p:nvPicPr>
          <p:cNvPr id="3" name="Image 2">
            <a:extLst>
              <a:ext uri="{FF2B5EF4-FFF2-40B4-BE49-F238E27FC236}">
                <a16:creationId xmlns:a16="http://schemas.microsoft.com/office/drawing/2014/main" id="{84C9DF43-14C0-B898-B237-BA395714C2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2678" y="9566"/>
            <a:ext cx="1120880" cy="14612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ECFD61B-781E-4B7A-5FE0-1E32D29257B6}"/>
              </a:ext>
            </a:extLst>
          </p:cNvPr>
          <p:cNvSpPr txBox="1"/>
          <p:nvPr/>
        </p:nvSpPr>
        <p:spPr>
          <a:xfrm>
            <a:off x="2228045" y="325417"/>
            <a:ext cx="4572000" cy="400110"/>
          </a:xfrm>
          <a:prstGeom prst="rect">
            <a:avLst/>
          </a:prstGeom>
          <a:noFill/>
        </p:spPr>
        <p:txBody>
          <a:bodyPr wrap="square">
            <a:spAutoFit/>
          </a:bodyPr>
          <a:lstStyle/>
          <a:p>
            <a:pPr algn="ctr"/>
            <a:r>
              <a:rPr lang="fr-FR" sz="2000" b="1" u="sng" dirty="0">
                <a:solidFill>
                  <a:schemeClr val="accent1"/>
                </a:solidFill>
                <a:latin typeface="PT Sans Narrow"/>
                <a:ea typeface="Open Sans"/>
                <a:cs typeface="Open Sans"/>
              </a:rPr>
              <a:t>Présentation du modèle </a:t>
            </a:r>
            <a:r>
              <a:rPr lang="ar-SA" sz="2000" b="1" u="sng" dirty="0">
                <a:solidFill>
                  <a:schemeClr val="accent1"/>
                </a:solidFill>
                <a:latin typeface="PT Sans Narrow"/>
                <a:ea typeface="Open Sans"/>
                <a:cs typeface="Open Sans"/>
              </a:rPr>
              <a:t>نموذج التقديم </a:t>
            </a:r>
            <a:r>
              <a:rPr lang="fr-FR" sz="2000" b="1" u="sng" dirty="0">
                <a:solidFill>
                  <a:schemeClr val="accent1"/>
                </a:solidFill>
                <a:latin typeface="PT Sans Narrow"/>
                <a:ea typeface="Open Sans"/>
                <a:cs typeface="Open Sans"/>
              </a:rPr>
              <a:t> </a:t>
            </a:r>
          </a:p>
        </p:txBody>
      </p:sp>
      <p:pic>
        <p:nvPicPr>
          <p:cNvPr id="5" name="Image 4">
            <a:extLst>
              <a:ext uri="{FF2B5EF4-FFF2-40B4-BE49-F238E27FC236}">
                <a16:creationId xmlns:a16="http://schemas.microsoft.com/office/drawing/2014/main" id="{FEA9290F-02D4-CB88-2FF9-730AC779FB07}"/>
              </a:ext>
            </a:extLst>
          </p:cNvPr>
          <p:cNvPicPr>
            <a:picLocks noChangeAspect="1"/>
          </p:cNvPicPr>
          <p:nvPr/>
        </p:nvPicPr>
        <p:blipFill>
          <a:blip r:embed="rId2"/>
          <a:stretch>
            <a:fillRect/>
          </a:stretch>
        </p:blipFill>
        <p:spPr>
          <a:xfrm>
            <a:off x="22219" y="798490"/>
            <a:ext cx="5380469" cy="3586766"/>
          </a:xfrm>
          <a:prstGeom prst="rect">
            <a:avLst/>
          </a:prstGeom>
        </p:spPr>
      </p:pic>
      <p:pic>
        <p:nvPicPr>
          <p:cNvPr id="4" name="Image 3">
            <a:extLst>
              <a:ext uri="{FF2B5EF4-FFF2-40B4-BE49-F238E27FC236}">
                <a16:creationId xmlns:a16="http://schemas.microsoft.com/office/drawing/2014/main" id="{19720750-EA27-6DC2-AF17-71D815F29C17}"/>
              </a:ext>
            </a:extLst>
          </p:cNvPr>
          <p:cNvPicPr>
            <a:picLocks noChangeAspect="1"/>
          </p:cNvPicPr>
          <p:nvPr/>
        </p:nvPicPr>
        <p:blipFill>
          <a:blip r:embed="rId3"/>
          <a:srcRect t="9474"/>
          <a:stretch>
            <a:fillRect/>
          </a:stretch>
        </p:blipFill>
        <p:spPr>
          <a:xfrm>
            <a:off x="5574483" y="692091"/>
            <a:ext cx="3192539" cy="4408504"/>
          </a:xfrm>
          <a:prstGeom prst="rect">
            <a:avLst/>
          </a:prstGeom>
        </p:spPr>
      </p:pic>
    </p:spTree>
    <p:extLst>
      <p:ext uri="{BB962C8B-B14F-4D97-AF65-F5344CB8AC3E}">
        <p14:creationId xmlns:p14="http://schemas.microsoft.com/office/powerpoint/2010/main" val="359765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7EBDD-ED22-8D00-034C-1ADE098E4D12}"/>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51497374-CBB2-506B-4335-39B6FC74EF07}"/>
              </a:ext>
            </a:extLst>
          </p:cNvPr>
          <p:cNvPicPr>
            <a:picLocks noChangeAspect="1"/>
          </p:cNvPicPr>
          <p:nvPr/>
        </p:nvPicPr>
        <p:blipFill>
          <a:blip r:embed="rId2"/>
          <a:stretch>
            <a:fillRect/>
          </a:stretch>
        </p:blipFill>
        <p:spPr>
          <a:xfrm>
            <a:off x="730020" y="983048"/>
            <a:ext cx="3444854" cy="3775120"/>
          </a:xfrm>
          <a:prstGeom prst="rect">
            <a:avLst/>
          </a:prstGeom>
        </p:spPr>
      </p:pic>
      <p:sp>
        <p:nvSpPr>
          <p:cNvPr id="2" name="ZoneTexte 1">
            <a:extLst>
              <a:ext uri="{FF2B5EF4-FFF2-40B4-BE49-F238E27FC236}">
                <a16:creationId xmlns:a16="http://schemas.microsoft.com/office/drawing/2014/main" id="{42337423-5E7A-4C1B-F7C7-0186D3E47553}"/>
              </a:ext>
            </a:extLst>
          </p:cNvPr>
          <p:cNvSpPr txBox="1"/>
          <p:nvPr/>
        </p:nvSpPr>
        <p:spPr>
          <a:xfrm>
            <a:off x="2228045" y="325417"/>
            <a:ext cx="4572000" cy="400110"/>
          </a:xfrm>
          <a:prstGeom prst="rect">
            <a:avLst/>
          </a:prstGeom>
          <a:noFill/>
        </p:spPr>
        <p:txBody>
          <a:bodyPr wrap="square">
            <a:spAutoFit/>
          </a:bodyPr>
          <a:lstStyle/>
          <a:p>
            <a:pPr algn="ctr"/>
            <a:r>
              <a:rPr lang="fr-FR" sz="2000" b="1" u="sng" dirty="0">
                <a:solidFill>
                  <a:schemeClr val="accent1"/>
                </a:solidFill>
                <a:latin typeface="PT Sans Narrow"/>
                <a:ea typeface="Open Sans"/>
                <a:cs typeface="Open Sans"/>
              </a:rPr>
              <a:t>Présentation du modèle </a:t>
            </a:r>
            <a:r>
              <a:rPr lang="ar-SA" sz="2000" b="1" u="sng" dirty="0">
                <a:solidFill>
                  <a:schemeClr val="accent1"/>
                </a:solidFill>
                <a:latin typeface="PT Sans Narrow"/>
                <a:ea typeface="Open Sans"/>
                <a:cs typeface="Open Sans"/>
              </a:rPr>
              <a:t>نموذج التقديم </a:t>
            </a:r>
            <a:r>
              <a:rPr lang="fr-FR" sz="2000" b="1" u="sng" dirty="0">
                <a:solidFill>
                  <a:schemeClr val="accent1"/>
                </a:solidFill>
                <a:latin typeface="PT Sans Narrow"/>
                <a:ea typeface="Open Sans"/>
                <a:cs typeface="Open Sans"/>
              </a:rPr>
              <a:t> </a:t>
            </a:r>
          </a:p>
        </p:txBody>
      </p:sp>
      <p:pic>
        <p:nvPicPr>
          <p:cNvPr id="6" name="Image 5">
            <a:extLst>
              <a:ext uri="{FF2B5EF4-FFF2-40B4-BE49-F238E27FC236}">
                <a16:creationId xmlns:a16="http://schemas.microsoft.com/office/drawing/2014/main" id="{19EE70CE-9A73-F4ED-308F-C05B16E1DA3E}"/>
              </a:ext>
            </a:extLst>
          </p:cNvPr>
          <p:cNvPicPr>
            <a:picLocks noChangeAspect="1"/>
          </p:cNvPicPr>
          <p:nvPr/>
        </p:nvPicPr>
        <p:blipFill>
          <a:blip r:embed="rId3"/>
          <a:stretch>
            <a:fillRect/>
          </a:stretch>
        </p:blipFill>
        <p:spPr>
          <a:xfrm>
            <a:off x="4632195" y="725527"/>
            <a:ext cx="3562376" cy="4114830"/>
          </a:xfrm>
          <a:prstGeom prst="rect">
            <a:avLst/>
          </a:prstGeom>
        </p:spPr>
      </p:pic>
    </p:spTree>
    <p:extLst>
      <p:ext uri="{BB962C8B-B14F-4D97-AF65-F5344CB8AC3E}">
        <p14:creationId xmlns:p14="http://schemas.microsoft.com/office/powerpoint/2010/main" val="64562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5" name="ZoneTexte 4">
            <a:extLst>
              <a:ext uri="{FF2B5EF4-FFF2-40B4-BE49-F238E27FC236}">
                <a16:creationId xmlns:a16="http://schemas.microsoft.com/office/drawing/2014/main" id="{D5C73C0C-0C86-2061-F4D4-514C67977946}"/>
              </a:ext>
            </a:extLst>
          </p:cNvPr>
          <p:cNvSpPr txBox="1"/>
          <p:nvPr/>
        </p:nvSpPr>
        <p:spPr>
          <a:xfrm>
            <a:off x="276837" y="1298441"/>
            <a:ext cx="8808676" cy="3293209"/>
          </a:xfrm>
          <a:prstGeom prst="rect">
            <a:avLst/>
          </a:prstGeom>
          <a:noFill/>
        </p:spPr>
        <p:txBody>
          <a:bodyPr wrap="square">
            <a:spAutoFit/>
          </a:bodyPr>
          <a:lstStyle/>
          <a:p>
            <a:pPr algn="ctr"/>
            <a:endParaRPr lang="fr-FR" sz="1600" b="1" dirty="0"/>
          </a:p>
          <a:p>
            <a:pPr algn="ctr"/>
            <a:endParaRPr lang="fr-FR" sz="1600" b="1" dirty="0"/>
          </a:p>
          <a:p>
            <a:pPr algn="ctr"/>
            <a:r>
              <a:rPr lang="fr-FR" sz="1600" b="1" dirty="0"/>
              <a:t>Lancement de l’appel à projets </a:t>
            </a:r>
            <a:r>
              <a:rPr lang="fr-FR" sz="1600" b="1" dirty="0">
                <a:solidFill>
                  <a:srgbClr val="00B050"/>
                </a:solidFill>
              </a:rPr>
              <a:t>13/06/2025</a:t>
            </a:r>
            <a:r>
              <a:rPr lang="ar-SA" sz="1600" b="1" dirty="0">
                <a:solidFill>
                  <a:srgbClr val="00B050"/>
                </a:solidFill>
              </a:rPr>
              <a:t> </a:t>
            </a:r>
            <a:r>
              <a:rPr lang="ar-SA" sz="1600" b="1" dirty="0"/>
              <a:t>إطلاق نداء المشاريع</a:t>
            </a:r>
            <a:r>
              <a:rPr lang="ar-SA" sz="1600" b="1" dirty="0">
                <a:solidFill>
                  <a:srgbClr val="00B050"/>
                </a:solidFill>
              </a:rPr>
              <a:t>   </a:t>
            </a:r>
            <a:endParaRPr lang="fr-FR" sz="1600" b="1" dirty="0">
              <a:solidFill>
                <a:srgbClr val="00B050"/>
              </a:solidFill>
            </a:endParaRPr>
          </a:p>
          <a:p>
            <a:pPr algn="ctr"/>
            <a:endParaRPr lang="fr-FR" sz="1600" b="1" dirty="0"/>
          </a:p>
          <a:p>
            <a:pPr algn="ctr"/>
            <a:r>
              <a:rPr lang="fr-FR" sz="1600" b="1" dirty="0"/>
              <a:t>Deuxième Session d’information </a:t>
            </a:r>
            <a:r>
              <a:rPr lang="fr-FR" sz="1600" b="1" dirty="0">
                <a:solidFill>
                  <a:srgbClr val="002060"/>
                </a:solidFill>
              </a:rPr>
              <a:t>16/07/2025</a:t>
            </a:r>
            <a:r>
              <a:rPr lang="fr-FR" sz="1600" b="1" dirty="0"/>
              <a:t> </a:t>
            </a:r>
            <a:r>
              <a:rPr lang="ar-SA" sz="1600" b="1" dirty="0"/>
              <a:t> الجلسة  التوجيهية الثانية </a:t>
            </a:r>
            <a:endParaRPr lang="fr-FR" sz="1600" b="1" dirty="0"/>
          </a:p>
          <a:p>
            <a:pPr algn="ctr"/>
            <a:endParaRPr lang="fr-FR" sz="1600" b="1" dirty="0"/>
          </a:p>
          <a:p>
            <a:pPr algn="ctr"/>
            <a:r>
              <a:rPr lang="fr-FR" sz="1600" b="1" dirty="0"/>
              <a:t>Date limite de soumission de demandes de subvention </a:t>
            </a:r>
            <a:r>
              <a:rPr lang="fr-FR" sz="1600" b="1" dirty="0">
                <a:solidFill>
                  <a:srgbClr val="FF0000"/>
                </a:solidFill>
              </a:rPr>
              <a:t>11/08/2025 à 10h</a:t>
            </a:r>
            <a:r>
              <a:rPr lang="ar-SA" sz="1600" b="1" dirty="0">
                <a:solidFill>
                  <a:srgbClr val="FF0000"/>
                </a:solidFill>
              </a:rPr>
              <a:t>  </a:t>
            </a:r>
            <a:r>
              <a:rPr lang="ar-SA" sz="1600" b="1" dirty="0"/>
              <a:t>الموعد النهائي لتقديم طلبات التمويل  </a:t>
            </a:r>
            <a:endParaRPr lang="fr-FR" sz="1600" b="1" dirty="0">
              <a:solidFill>
                <a:srgbClr val="FF0000"/>
              </a:solidFill>
            </a:endParaRPr>
          </a:p>
          <a:p>
            <a:pPr algn="ctr"/>
            <a:endParaRPr lang="fr-FR" sz="1600" b="1" dirty="0"/>
          </a:p>
          <a:p>
            <a:pPr algn="ctr"/>
            <a:r>
              <a:rPr lang="fr-FR" sz="1600" b="1" dirty="0"/>
              <a:t>Notification de sélection des projets </a:t>
            </a:r>
            <a:r>
              <a:rPr lang="fr-FR" sz="1600" b="1" dirty="0">
                <a:solidFill>
                  <a:srgbClr val="00B050"/>
                </a:solidFill>
              </a:rPr>
              <a:t>Septembre 2025</a:t>
            </a:r>
            <a:r>
              <a:rPr lang="ar-SA" sz="1600" b="1" dirty="0">
                <a:solidFill>
                  <a:srgbClr val="00B050"/>
                </a:solidFill>
              </a:rPr>
              <a:t>  </a:t>
            </a:r>
            <a:r>
              <a:rPr lang="ar-SA" sz="1600" b="1" dirty="0"/>
              <a:t>إشعار باختيار المشاريع  </a:t>
            </a:r>
            <a:endParaRPr lang="fr-FR" sz="1600" b="1" dirty="0">
              <a:solidFill>
                <a:srgbClr val="00B050"/>
              </a:solidFill>
            </a:endParaRPr>
          </a:p>
          <a:p>
            <a:pPr algn="ctr"/>
            <a:endParaRPr lang="fr-FR" sz="1600" b="1" dirty="0"/>
          </a:p>
          <a:p>
            <a:pPr algn="ctr"/>
            <a:r>
              <a:rPr lang="fr-FR" sz="1600" b="1" dirty="0"/>
              <a:t>Date de clôture des projets  </a:t>
            </a:r>
            <a:r>
              <a:rPr lang="fr-FR" sz="1600" b="1" dirty="0">
                <a:solidFill>
                  <a:srgbClr val="FF0000"/>
                </a:solidFill>
              </a:rPr>
              <a:t>30 juin 2026</a:t>
            </a:r>
            <a:r>
              <a:rPr lang="ar-SA" sz="1600" b="1" dirty="0">
                <a:solidFill>
                  <a:srgbClr val="FF0000"/>
                </a:solidFill>
              </a:rPr>
              <a:t>  </a:t>
            </a:r>
            <a:r>
              <a:rPr lang="ar-SA" sz="1600" b="1" dirty="0"/>
              <a:t>تاريخ إغلاق المشاريع  </a:t>
            </a:r>
            <a:endParaRPr lang="fr-FR" sz="1600" b="1" dirty="0">
              <a:solidFill>
                <a:srgbClr val="FF0000"/>
              </a:solidFill>
            </a:endParaRPr>
          </a:p>
          <a:p>
            <a:pPr algn="ctr"/>
            <a:endParaRPr lang="fr-FR" sz="1600" b="1" dirty="0"/>
          </a:p>
        </p:txBody>
      </p:sp>
      <p:pic>
        <p:nvPicPr>
          <p:cNvPr id="1026" name="Picture 2" descr="Calendrier Vie Pro de l'automne">
            <a:extLst>
              <a:ext uri="{FF2B5EF4-FFF2-40B4-BE49-F238E27FC236}">
                <a16:creationId xmlns:a16="http://schemas.microsoft.com/office/drawing/2014/main" id="{5539DD75-0B2C-721A-13EC-A98D408C4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7" y="0"/>
            <a:ext cx="1586716" cy="158671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22;p15"/>
          <p:cNvSpPr txBox="1"/>
          <p:nvPr/>
        </p:nvSpPr>
        <p:spPr>
          <a:xfrm>
            <a:off x="4866560" y="408038"/>
            <a:ext cx="2068125" cy="646993"/>
          </a:xfrm>
          <a:prstGeom prst="rect">
            <a:avLst/>
          </a:prstGeom>
          <a:noFill/>
          <a:ln>
            <a:noFill/>
          </a:ln>
        </p:spPr>
        <p:txBody>
          <a:bodyPr spcFirstLastPara="1" wrap="square" lIns="91425" tIns="91425" rIns="91425" bIns="91425" anchor="t" anchorCtr="0">
            <a:noAutofit/>
          </a:bodyPr>
          <a:lstStyle/>
          <a:p>
            <a:pPr marL="0" marR="0" lvl="0" indent="0" algn="r" rtl="1">
              <a:lnSpc>
                <a:spcPct val="115000"/>
              </a:lnSpc>
              <a:spcBef>
                <a:spcPts val="0"/>
              </a:spcBef>
              <a:spcAft>
                <a:spcPts val="0"/>
              </a:spcAft>
              <a:buNone/>
            </a:pPr>
            <a:r>
              <a:rPr lang="ar-SA" sz="2800" b="1" u="sng" dirty="0">
                <a:solidFill>
                  <a:schemeClr val="accent1"/>
                </a:solidFill>
                <a:latin typeface="PT Sans Narrow"/>
                <a:ea typeface="Open Sans"/>
                <a:cs typeface="Open Sans"/>
              </a:rPr>
              <a:t>الجدول الزمني</a:t>
            </a:r>
            <a:endParaRPr sz="2800" b="1" u="sng" dirty="0">
              <a:solidFill>
                <a:schemeClr val="accent1"/>
              </a:solidFill>
              <a:latin typeface="PT Sans Narrow"/>
              <a:ea typeface="Open Sans"/>
              <a:cs typeface="Open Sans"/>
            </a:endParaRPr>
          </a:p>
        </p:txBody>
      </p:sp>
      <p:sp>
        <p:nvSpPr>
          <p:cNvPr id="2" name="Google Shape;222;p15">
            <a:extLst>
              <a:ext uri="{FF2B5EF4-FFF2-40B4-BE49-F238E27FC236}">
                <a16:creationId xmlns:a16="http://schemas.microsoft.com/office/drawing/2014/main" id="{67DBEB82-18FA-BDB0-33E0-474EDAB1647C}"/>
              </a:ext>
            </a:extLst>
          </p:cNvPr>
          <p:cNvSpPr txBox="1"/>
          <p:nvPr/>
        </p:nvSpPr>
        <p:spPr>
          <a:xfrm>
            <a:off x="2600587" y="463771"/>
            <a:ext cx="2267463" cy="64699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fr-FR" sz="2800" b="1" u="sng" dirty="0">
                <a:solidFill>
                  <a:schemeClr val="accent1"/>
                </a:solidFill>
                <a:latin typeface="PT Sans Narrow"/>
                <a:ea typeface="Open Sans"/>
                <a:cs typeface="Open Sans"/>
              </a:rPr>
              <a:t>Calendrier </a:t>
            </a:r>
            <a:endParaRPr sz="2800" b="1" u="sng" dirty="0">
              <a:solidFill>
                <a:schemeClr val="accent1"/>
              </a:solidFill>
              <a:latin typeface="PT Sans Narrow"/>
              <a:ea typeface="Open Sans"/>
              <a:cs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2;p15">
            <a:extLst>
              <a:ext uri="{FF2B5EF4-FFF2-40B4-BE49-F238E27FC236}">
                <a16:creationId xmlns:a16="http://schemas.microsoft.com/office/drawing/2014/main" id="{0C9F2730-7069-B7EB-E466-DC73BBB55533}"/>
              </a:ext>
            </a:extLst>
          </p:cNvPr>
          <p:cNvSpPr txBox="1"/>
          <p:nvPr/>
        </p:nvSpPr>
        <p:spPr>
          <a:xfrm>
            <a:off x="2758206" y="2616849"/>
            <a:ext cx="4192074" cy="64699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fr-FR" sz="2400" b="0" i="0" u="sng" strike="noStrike" cap="none" dirty="0">
                <a:solidFill>
                  <a:srgbClr val="002060"/>
                </a:solidFill>
                <a:latin typeface="Arial"/>
                <a:ea typeface="Arial"/>
                <a:cs typeface="Arial"/>
                <a:sym typeface="Arial"/>
              </a:rPr>
              <a:t>Merci pour votre Attention!  </a:t>
            </a:r>
            <a:endParaRPr sz="2400" b="0" i="0" u="sng" strike="noStrike" cap="none" dirty="0">
              <a:solidFill>
                <a:srgbClr val="002060"/>
              </a:solidFill>
              <a:latin typeface="Arial"/>
              <a:ea typeface="Arial"/>
              <a:cs typeface="Arial"/>
              <a:sym typeface="Arial"/>
            </a:endParaRPr>
          </a:p>
        </p:txBody>
      </p:sp>
      <p:pic>
        <p:nvPicPr>
          <p:cNvPr id="3" name="Image 2">
            <a:extLst>
              <a:ext uri="{FF2B5EF4-FFF2-40B4-BE49-F238E27FC236}">
                <a16:creationId xmlns:a16="http://schemas.microsoft.com/office/drawing/2014/main" id="{1EF753DF-8B12-CE04-0825-4FEF12546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208" y="285918"/>
            <a:ext cx="1494184" cy="1116980"/>
          </a:xfrm>
          <a:prstGeom prst="rect">
            <a:avLst/>
          </a:prstGeom>
          <a:noFill/>
          <a:ln>
            <a:noFill/>
          </a:ln>
        </p:spPr>
      </p:pic>
      <p:pic>
        <p:nvPicPr>
          <p:cNvPr id="4" name="Image 3">
            <a:extLst>
              <a:ext uri="{FF2B5EF4-FFF2-40B4-BE49-F238E27FC236}">
                <a16:creationId xmlns:a16="http://schemas.microsoft.com/office/drawing/2014/main" id="{AB5276EB-6949-0AEA-9526-EE858B5A5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2678" y="9566"/>
            <a:ext cx="1120880" cy="1461265"/>
          </a:xfrm>
          <a:prstGeom prst="rect">
            <a:avLst/>
          </a:prstGeom>
          <a:noFill/>
          <a:ln>
            <a:noFill/>
          </a:ln>
        </p:spPr>
      </p:pic>
      <p:sp>
        <p:nvSpPr>
          <p:cNvPr id="5" name="Google Shape;222;p15">
            <a:extLst>
              <a:ext uri="{FF2B5EF4-FFF2-40B4-BE49-F238E27FC236}">
                <a16:creationId xmlns:a16="http://schemas.microsoft.com/office/drawing/2014/main" id="{574B156D-2B6A-FFF1-6880-F4227DCE19D3}"/>
              </a:ext>
            </a:extLst>
          </p:cNvPr>
          <p:cNvSpPr txBox="1"/>
          <p:nvPr/>
        </p:nvSpPr>
        <p:spPr>
          <a:xfrm>
            <a:off x="3930242" y="1772834"/>
            <a:ext cx="1058412" cy="646993"/>
          </a:xfrm>
          <a:prstGeom prst="rect">
            <a:avLst/>
          </a:prstGeom>
          <a:noFill/>
          <a:ln>
            <a:noFill/>
          </a:ln>
        </p:spPr>
        <p:txBody>
          <a:bodyPr spcFirstLastPara="1" wrap="square" lIns="91425" tIns="91425" rIns="91425" bIns="91425" anchor="t" anchorCtr="0">
            <a:noAutofit/>
          </a:bodyPr>
          <a:lstStyle/>
          <a:p>
            <a:pPr marL="0" marR="0" lvl="0" indent="0" algn="r" rtl="1">
              <a:lnSpc>
                <a:spcPct val="115000"/>
              </a:lnSpc>
              <a:spcBef>
                <a:spcPts val="0"/>
              </a:spcBef>
              <a:spcAft>
                <a:spcPts val="0"/>
              </a:spcAft>
              <a:buNone/>
            </a:pPr>
            <a:r>
              <a:rPr lang="ar-SA" sz="3200" b="0" i="0" u="sng" strike="noStrike" cap="none" dirty="0">
                <a:solidFill>
                  <a:srgbClr val="002060"/>
                </a:solidFill>
                <a:latin typeface="Arial"/>
                <a:ea typeface="Arial"/>
                <a:cs typeface="Arial"/>
                <a:sym typeface="Arial"/>
              </a:rPr>
              <a:t>شكرا </a:t>
            </a:r>
            <a:endParaRPr sz="3200" b="0" i="0" u="sng" strike="noStrike" cap="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268928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877655" y="704476"/>
            <a:ext cx="7664924" cy="4031833"/>
          </a:xfrm>
          <a:prstGeom prst="rect">
            <a:avLst/>
          </a:prstGeom>
          <a:solidFill>
            <a:schemeClr val="bg1"/>
          </a:solidFill>
          <a:ln>
            <a:noFill/>
          </a:ln>
        </p:spPr>
        <p:txBody>
          <a:bodyPr spcFirstLastPara="1" wrap="square" lIns="91425" tIns="45700" rIns="91425" bIns="45700" anchor="t" anchorCtr="0">
            <a:spAutoFit/>
          </a:bodyPr>
          <a:lstStyle/>
          <a:p>
            <a:r>
              <a:rPr lang="fr-FR" sz="1600" b="1" i="1" u="none" strike="noStrike" cap="none" dirty="0">
                <a:solidFill>
                  <a:srgbClr val="000000"/>
                </a:solidFill>
                <a:latin typeface="Calibri"/>
                <a:ea typeface="Calibri"/>
                <a:cs typeface="Calibri"/>
                <a:sym typeface="Calibri"/>
              </a:rPr>
              <a:t>				</a:t>
            </a:r>
            <a:br>
              <a:rPr lang="fr-FR" sz="1600" b="1" i="0" u="none" strike="noStrike" cap="none" dirty="0">
                <a:solidFill>
                  <a:srgbClr val="000000"/>
                </a:solidFill>
                <a:latin typeface="Calibri"/>
                <a:ea typeface="Calibri"/>
                <a:cs typeface="Calibri"/>
                <a:sym typeface="Calibri"/>
              </a:rPr>
            </a:br>
            <a:r>
              <a:rPr lang="fr-FR" sz="1600" b="1" i="0" u="none" strike="noStrike" cap="none" dirty="0">
                <a:solidFill>
                  <a:srgbClr val="000000"/>
                </a:solidFill>
                <a:latin typeface="Calibri"/>
                <a:ea typeface="Calibri"/>
                <a:cs typeface="Calibri"/>
                <a:sym typeface="Calibri"/>
              </a:rPr>
              <a:t>9h1</a:t>
            </a:r>
            <a:r>
              <a:rPr lang="fr-FR" sz="1600" b="1" dirty="0">
                <a:latin typeface="Calibri"/>
                <a:ea typeface="Calibri"/>
                <a:cs typeface="Calibri"/>
                <a:sym typeface="Calibri"/>
              </a:rPr>
              <a:t>5</a:t>
            </a:r>
            <a:r>
              <a:rPr lang="fr-FR" sz="1600" b="1" i="0" u="none" strike="noStrike" cap="none" dirty="0">
                <a:solidFill>
                  <a:srgbClr val="000000"/>
                </a:solidFill>
                <a:latin typeface="Calibri"/>
                <a:ea typeface="Calibri"/>
                <a:cs typeface="Calibri"/>
                <a:sym typeface="Calibri"/>
              </a:rPr>
              <a:t> – </a:t>
            </a:r>
            <a:r>
              <a:rPr lang="fr-FR" sz="1600" b="1" dirty="0">
                <a:latin typeface="Calibri"/>
                <a:ea typeface="Calibri"/>
                <a:cs typeface="Calibri"/>
                <a:sym typeface="Calibri"/>
              </a:rPr>
              <a:t>9</a:t>
            </a:r>
            <a:r>
              <a:rPr lang="fr-FR" sz="1600" b="1" i="0" u="none" strike="noStrike" cap="none" dirty="0">
                <a:solidFill>
                  <a:srgbClr val="000000"/>
                </a:solidFill>
                <a:latin typeface="Calibri"/>
                <a:ea typeface="Calibri"/>
                <a:cs typeface="Calibri"/>
                <a:sym typeface="Calibri"/>
              </a:rPr>
              <a:t>h</a:t>
            </a:r>
            <a:r>
              <a:rPr lang="fr-FR" sz="1600" b="1" dirty="0">
                <a:latin typeface="Calibri"/>
                <a:ea typeface="Calibri"/>
                <a:cs typeface="Calibri"/>
                <a:sym typeface="Calibri"/>
              </a:rPr>
              <a:t>35</a:t>
            </a:r>
            <a:r>
              <a:rPr lang="fr-FR" sz="1600" b="1" i="0" u="none" strike="noStrike" cap="none" dirty="0">
                <a:solidFill>
                  <a:srgbClr val="000000"/>
                </a:solidFill>
                <a:latin typeface="Calibri"/>
                <a:ea typeface="Calibri"/>
                <a:cs typeface="Calibri"/>
                <a:sym typeface="Calibri"/>
              </a:rPr>
              <a:t> 	cadrage de la session</a:t>
            </a:r>
          </a:p>
          <a:p>
            <a:pPr marL="285750" indent="-285750" algn="ctr">
              <a:buFont typeface="Arial" panose="020B0604020202020204" pitchFamily="34" charset="0"/>
              <a:buChar char="•"/>
            </a:pPr>
            <a:r>
              <a:rPr lang="fr-FR" b="1" dirty="0">
                <a:solidFill>
                  <a:schemeClr val="accent1"/>
                </a:solidFill>
                <a:latin typeface="PT Sans Narrow"/>
                <a:sym typeface="Calibri"/>
              </a:rPr>
              <a:t>Contexte </a:t>
            </a:r>
          </a:p>
          <a:p>
            <a:pPr marL="285750" indent="-285750" algn="ctr">
              <a:buFont typeface="Arial" panose="020B0604020202020204" pitchFamily="34" charset="0"/>
              <a:buChar char="•"/>
            </a:pPr>
            <a:r>
              <a:rPr lang="fr-FR" b="1" dirty="0">
                <a:solidFill>
                  <a:schemeClr val="accent1"/>
                </a:solidFill>
                <a:latin typeface="PT Sans Narrow"/>
                <a:sym typeface="Calibri"/>
              </a:rPr>
              <a:t>Objectifs de l’appel</a:t>
            </a:r>
          </a:p>
          <a:p>
            <a:endParaRPr sz="1600" b="0" i="0" u="none" strike="noStrike" cap="none" dirty="0">
              <a:solidFill>
                <a:srgbClr val="000000"/>
              </a:solidFill>
              <a:latin typeface="Calibri"/>
              <a:ea typeface="Calibri"/>
              <a:cs typeface="Calibri"/>
              <a:sym typeface="Calibri"/>
            </a:endParaRPr>
          </a:p>
          <a:p>
            <a:pPr lvl="0"/>
            <a:r>
              <a:rPr lang="fr-FR" sz="1600" b="1" dirty="0">
                <a:latin typeface="Calibri"/>
                <a:ea typeface="Calibri"/>
                <a:cs typeface="Calibri"/>
                <a:sym typeface="Calibri"/>
              </a:rPr>
              <a:t>9h35</a:t>
            </a:r>
            <a:r>
              <a:rPr lang="fr-FR" sz="1600" b="1" i="0" u="none" strike="noStrike" cap="none" dirty="0">
                <a:solidFill>
                  <a:srgbClr val="000000"/>
                </a:solidFill>
                <a:latin typeface="Calibri"/>
                <a:ea typeface="Calibri"/>
                <a:cs typeface="Calibri"/>
                <a:sym typeface="Calibri"/>
              </a:rPr>
              <a:t> – 10h00 	Présentation de l’appel à projet </a:t>
            </a:r>
          </a:p>
          <a:p>
            <a:pPr marL="285750" lvl="0" indent="-285750" algn="ctr">
              <a:buFont typeface="Arial" panose="020B0604020202020204" pitchFamily="34" charset="0"/>
              <a:buChar char="•"/>
            </a:pPr>
            <a:r>
              <a:rPr lang="fr-FR" b="1" dirty="0">
                <a:solidFill>
                  <a:schemeClr val="accent1"/>
                </a:solidFill>
                <a:latin typeface="PT Sans Narrow"/>
              </a:rPr>
              <a:t>Financement des projets</a:t>
            </a:r>
          </a:p>
          <a:p>
            <a:pPr marL="285750" indent="-285750" algn="ctr">
              <a:buFont typeface="Arial" panose="020B0604020202020204" pitchFamily="34" charset="0"/>
              <a:buChar char="•"/>
            </a:pPr>
            <a:r>
              <a:rPr lang="fr-FR" dirty="0">
                <a:solidFill>
                  <a:schemeClr val="bg2"/>
                </a:solidFill>
              </a:rPr>
              <a:t> </a:t>
            </a:r>
            <a:r>
              <a:rPr lang="fr-FR" b="1" dirty="0">
                <a:solidFill>
                  <a:schemeClr val="accent1"/>
                </a:solidFill>
                <a:latin typeface="PT Sans Narrow"/>
                <a:sym typeface="PT Sans Narrow"/>
              </a:rPr>
              <a:t>Les conditions d’éligibilité </a:t>
            </a:r>
          </a:p>
          <a:p>
            <a:pPr marL="285750" indent="-285750" algn="ctr">
              <a:buFont typeface="Arial" panose="020B0604020202020204" pitchFamily="34" charset="0"/>
              <a:buChar char="•"/>
            </a:pPr>
            <a:r>
              <a:rPr lang="fr-FR" b="1" u="sng" dirty="0">
                <a:solidFill>
                  <a:schemeClr val="accent1"/>
                </a:solidFill>
                <a:latin typeface="PT Sans Narrow"/>
                <a:ea typeface="Open Sans"/>
                <a:cs typeface="Open Sans"/>
                <a:sym typeface="Open Sans"/>
              </a:rPr>
              <a:t>Le dossier </a:t>
            </a:r>
            <a:r>
              <a:rPr lang="fr-FR" b="1" u="sng" dirty="0">
                <a:solidFill>
                  <a:schemeClr val="accent1"/>
                </a:solidFill>
                <a:latin typeface="PT Sans Narrow"/>
                <a:ea typeface="Open Sans"/>
                <a:cs typeface="Open Sans"/>
              </a:rPr>
              <a:t>de soumission</a:t>
            </a:r>
          </a:p>
          <a:p>
            <a:pPr marL="285750" indent="-285750" algn="ctr">
              <a:buFont typeface="Arial" panose="020B0604020202020204" pitchFamily="34" charset="0"/>
              <a:buChar char="•"/>
            </a:pPr>
            <a:r>
              <a:rPr lang="fr-FR" b="1" u="sng" dirty="0">
                <a:solidFill>
                  <a:schemeClr val="accent1"/>
                </a:solidFill>
                <a:latin typeface="PT Sans Narrow"/>
                <a:ea typeface="Open Sans"/>
                <a:cs typeface="Open Sans"/>
              </a:rPr>
              <a:t>Evaluation et sélection des soumissionnaires</a:t>
            </a:r>
          </a:p>
          <a:p>
            <a:pPr marL="285750" indent="-285750" algn="ctr">
              <a:buFont typeface="Arial" panose="020B0604020202020204" pitchFamily="34" charset="0"/>
              <a:buChar char="•"/>
            </a:pPr>
            <a:r>
              <a:rPr lang="fr-FR" b="1" u="sng" dirty="0">
                <a:solidFill>
                  <a:schemeClr val="accent1"/>
                </a:solidFill>
                <a:latin typeface="PT Sans Narrow"/>
                <a:ea typeface="Open Sans"/>
                <a:cs typeface="Open Sans"/>
              </a:rPr>
              <a:t>Présentation du modèle </a:t>
            </a:r>
          </a:p>
          <a:p>
            <a:pPr marL="285750" indent="-285750" algn="ctr">
              <a:buFont typeface="Arial" panose="020B0604020202020204" pitchFamily="34" charset="0"/>
              <a:buChar char="•"/>
            </a:pPr>
            <a:r>
              <a:rPr lang="fr-FR" b="1" dirty="0">
                <a:solidFill>
                  <a:schemeClr val="accent1"/>
                </a:solidFill>
                <a:latin typeface="PT Sans Narrow"/>
                <a:sym typeface="PT Sans Narrow"/>
              </a:rPr>
              <a:t>Calendrier </a:t>
            </a:r>
          </a:p>
          <a:p>
            <a:pPr marL="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fr-FR" sz="1600" b="1" i="0" u="none" strike="noStrike" cap="none" dirty="0">
                <a:solidFill>
                  <a:srgbClr val="000000"/>
                </a:solidFill>
                <a:latin typeface="Calibri"/>
                <a:ea typeface="Calibri"/>
                <a:cs typeface="Calibri"/>
                <a:sym typeface="Calibri"/>
              </a:rPr>
              <a:t>10h00-11h00 	Questions-Réponses </a:t>
            </a:r>
            <a:endParaRPr b="1" dirty="0"/>
          </a:p>
          <a:p>
            <a:pPr marL="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fr-FR" sz="1600" b="1" i="0" u="none" strike="noStrike" cap="none" dirty="0">
                <a:solidFill>
                  <a:srgbClr val="000000"/>
                </a:solidFill>
                <a:latin typeface="Calibri"/>
                <a:ea typeface="Calibri"/>
                <a:cs typeface="Calibri"/>
                <a:sym typeface="Calibri"/>
              </a:rPr>
              <a:t>                                 	                Pause café </a:t>
            </a:r>
            <a:endParaRPr b="1" dirty="0"/>
          </a:p>
          <a:p>
            <a:pPr marL="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p:txBody>
      </p:sp>
      <p:sp>
        <p:nvSpPr>
          <p:cNvPr id="85" name="Google Shape;85;p2"/>
          <p:cNvSpPr txBox="1"/>
          <p:nvPr/>
        </p:nvSpPr>
        <p:spPr>
          <a:xfrm>
            <a:off x="347175" y="160661"/>
            <a:ext cx="8520600" cy="510458"/>
          </a:xfrm>
          <a:prstGeom prst="rect">
            <a:avLst/>
          </a:prstGeom>
          <a:noFill/>
          <a:ln>
            <a:noFill/>
          </a:ln>
        </p:spPr>
        <p:txBody>
          <a:bodyPr spcFirstLastPara="1" wrap="square" lIns="91425" tIns="91425" rIns="91425" bIns="91425" anchor="t" anchorCtr="0">
            <a:normAutofit fontScale="82500" lnSpcReduction="20000"/>
          </a:bodyPr>
          <a:lstStyle/>
          <a:p>
            <a:pPr marL="0" marR="0" lvl="0" indent="0" algn="ctr" rtl="0">
              <a:lnSpc>
                <a:spcPct val="100000"/>
              </a:lnSpc>
              <a:spcBef>
                <a:spcPts val="0"/>
              </a:spcBef>
              <a:spcAft>
                <a:spcPts val="0"/>
              </a:spcAft>
              <a:buNone/>
            </a:pPr>
            <a:r>
              <a:rPr lang="fr-FR" sz="3200" b="1" i="0" u="none" strike="noStrike" cap="none" dirty="0">
                <a:solidFill>
                  <a:schemeClr val="accent1"/>
                </a:solidFill>
                <a:latin typeface="PT Sans Narrow"/>
                <a:ea typeface="PT Sans Narrow"/>
                <a:cs typeface="PT Sans Narrow"/>
                <a:sym typeface="PT Sans Narrow"/>
              </a:rPr>
              <a:t>Pr</a:t>
            </a:r>
            <a:r>
              <a:rPr lang="fr-FR" sz="3200" b="1" dirty="0">
                <a:solidFill>
                  <a:schemeClr val="accent1"/>
                </a:solidFill>
                <a:latin typeface="PT Sans Narrow"/>
                <a:ea typeface="PT Sans Narrow"/>
                <a:cs typeface="PT Sans Narrow"/>
                <a:sym typeface="PT Sans Narrow"/>
              </a:rPr>
              <a:t>ogramme </a:t>
            </a:r>
            <a:endParaRPr sz="3200" b="1" i="0" u="none" strike="noStrike" cap="none" dirty="0">
              <a:solidFill>
                <a:schemeClr val="accent1"/>
              </a:solidFill>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347175" y="160661"/>
            <a:ext cx="2794502" cy="70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11111"/>
              <a:buNone/>
            </a:pPr>
            <a:r>
              <a:rPr lang="fr-FR" sz="2800" dirty="0"/>
              <a:t>Contexte de l’appel</a:t>
            </a:r>
            <a:endParaRPr sz="2800" dirty="0"/>
          </a:p>
        </p:txBody>
      </p:sp>
      <p:sp>
        <p:nvSpPr>
          <p:cNvPr id="97" name="Google Shape;97;p3"/>
          <p:cNvSpPr txBox="1"/>
          <p:nvPr/>
        </p:nvSpPr>
        <p:spPr>
          <a:xfrm>
            <a:off x="233889" y="1195296"/>
            <a:ext cx="2793828" cy="523180"/>
          </a:xfrm>
          <a:prstGeom prst="rect">
            <a:avLst/>
          </a:prstGeom>
          <a:noFill/>
          <a:ln>
            <a:noFill/>
          </a:ln>
        </p:spPr>
        <p:txBody>
          <a:bodyPr spcFirstLastPara="1" wrap="square" lIns="91425" tIns="45700" rIns="91425" bIns="45700" anchor="t" anchorCtr="0">
            <a:spAutoFit/>
          </a:bodyPr>
          <a:lstStyle/>
          <a:p>
            <a:pPr lvl="0"/>
            <a:r>
              <a:rPr lang="fr-FR" b="1" dirty="0"/>
              <a:t>Face aux défis climatiques</a:t>
            </a:r>
          </a:p>
          <a:p>
            <a:pPr lvl="0" algn="ctr"/>
            <a:r>
              <a:rPr lang="ar-SA" b="1" dirty="0"/>
              <a:t>التغيرات المناخية</a:t>
            </a:r>
            <a:endParaRPr b="1" dirty="0"/>
          </a:p>
        </p:txBody>
      </p:sp>
      <p:sp>
        <p:nvSpPr>
          <p:cNvPr id="98" name="Google Shape;98;p3"/>
          <p:cNvSpPr txBox="1"/>
          <p:nvPr/>
        </p:nvSpPr>
        <p:spPr>
          <a:xfrm>
            <a:off x="1461855" y="2279519"/>
            <a:ext cx="6220287" cy="523180"/>
          </a:xfrm>
          <a:prstGeom prst="rect">
            <a:avLst/>
          </a:prstGeom>
          <a:noFill/>
          <a:ln>
            <a:noFill/>
          </a:ln>
        </p:spPr>
        <p:txBody>
          <a:bodyPr spcFirstLastPara="1" wrap="square" lIns="91425" tIns="45700" rIns="91425" bIns="45700" anchor="t" anchorCtr="0">
            <a:spAutoFit/>
          </a:bodyPr>
          <a:lstStyle/>
          <a:p>
            <a:pPr lvl="0"/>
            <a:r>
              <a:rPr lang="fr-FR" b="1" dirty="0"/>
              <a:t>le Plan d'Action pour l'Accès à l'Énergie Durable et le Climat (PAAEDC)</a:t>
            </a:r>
          </a:p>
          <a:p>
            <a:pPr lvl="0" algn="ctr"/>
            <a:r>
              <a:rPr lang="ar-SA" b="1" cap="small" dirty="0">
                <a:solidFill>
                  <a:srgbClr val="002060"/>
                </a:solidFill>
                <a:latin typeface="Cambria" panose="02040503050406030204" pitchFamily="18" charset="0"/>
                <a:ea typeface="PMingLiU" panose="02020500000000000000" pitchFamily="18" charset="-120"/>
                <a:cs typeface="Times New Roman" panose="02020603050405020304" pitchFamily="18" charset="0"/>
              </a:rPr>
              <a:t>خطة عمل الولوج إلى الطاقة المستدامة والمناخ</a:t>
            </a:r>
            <a:r>
              <a:rPr lang="fr-FR" b="1" dirty="0"/>
              <a:t>  </a:t>
            </a:r>
            <a:endParaRPr b="1" dirty="0"/>
          </a:p>
        </p:txBody>
      </p:sp>
      <p:sp>
        <p:nvSpPr>
          <p:cNvPr id="99" name="Google Shape;99;p3"/>
          <p:cNvSpPr txBox="1"/>
          <p:nvPr/>
        </p:nvSpPr>
        <p:spPr>
          <a:xfrm>
            <a:off x="1381300" y="3161572"/>
            <a:ext cx="6300841" cy="523180"/>
          </a:xfrm>
          <a:prstGeom prst="rect">
            <a:avLst/>
          </a:prstGeom>
          <a:noFill/>
          <a:ln>
            <a:noFill/>
          </a:ln>
        </p:spPr>
        <p:txBody>
          <a:bodyPr spcFirstLastPara="1" wrap="square" lIns="91425" tIns="45700" rIns="91425" bIns="45700" anchor="t" anchorCtr="0">
            <a:spAutoFit/>
          </a:bodyPr>
          <a:lstStyle/>
          <a:p>
            <a:pPr lvl="0" algn="ctr"/>
            <a:r>
              <a:rPr lang="fr-FR" b="1" dirty="0"/>
              <a:t>la création du Fonds Régional d’Adaptation au Changement Climatique</a:t>
            </a:r>
            <a:endParaRPr lang="ar-SA" b="1" dirty="0"/>
          </a:p>
          <a:p>
            <a:pPr lvl="0" algn="ctr"/>
            <a:r>
              <a:rPr lang="ar-SA" b="1" dirty="0"/>
              <a:t>الصندوق الجهوي للتكيف مع التغيرات المناخية</a:t>
            </a:r>
            <a:endParaRPr b="1" dirty="0"/>
          </a:p>
        </p:txBody>
      </p:sp>
      <p:sp>
        <p:nvSpPr>
          <p:cNvPr id="101" name="Google Shape;101;p3"/>
          <p:cNvSpPr/>
          <p:nvPr/>
        </p:nvSpPr>
        <p:spPr>
          <a:xfrm>
            <a:off x="105523" y="1172479"/>
            <a:ext cx="3151228" cy="514189"/>
          </a:xfrm>
          <a:prstGeom prst="roundRect">
            <a:avLst>
              <a:gd name="adj" fmla="val 16667"/>
            </a:avLst>
          </a:prstGeom>
          <a:noFill/>
          <a:ln w="38100" cap="flat" cmpd="sng">
            <a:solidFill>
              <a:srgbClr val="FE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102" name="Google Shape;102;p3"/>
          <p:cNvSpPr/>
          <p:nvPr/>
        </p:nvSpPr>
        <p:spPr>
          <a:xfrm>
            <a:off x="1488419" y="2232482"/>
            <a:ext cx="6145563" cy="678536"/>
          </a:xfrm>
          <a:prstGeom prst="roundRect">
            <a:avLst>
              <a:gd name="adj" fmla="val 16667"/>
            </a:avLst>
          </a:prstGeom>
          <a:noFill/>
          <a:ln w="38100" cap="flat" cmpd="sng">
            <a:solidFill>
              <a:srgbClr val="FE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103" name="Google Shape;103;p3"/>
          <p:cNvSpPr/>
          <p:nvPr/>
        </p:nvSpPr>
        <p:spPr>
          <a:xfrm>
            <a:off x="1184855" y="3031419"/>
            <a:ext cx="6394361" cy="674053"/>
          </a:xfrm>
          <a:prstGeom prst="roundRect">
            <a:avLst>
              <a:gd name="adj" fmla="val 16667"/>
            </a:avLst>
          </a:prstGeom>
          <a:noFill/>
          <a:ln w="38100" cap="flat" cmpd="sng">
            <a:solidFill>
              <a:srgbClr val="FE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7B968995-31E3-01CB-428B-5A8B98019596}"/>
              </a:ext>
            </a:extLst>
          </p:cNvPr>
          <p:cNvSpPr txBox="1"/>
          <p:nvPr/>
        </p:nvSpPr>
        <p:spPr>
          <a:xfrm>
            <a:off x="139323" y="3920994"/>
            <a:ext cx="8631189" cy="954107"/>
          </a:xfrm>
          <a:prstGeom prst="rect">
            <a:avLst/>
          </a:prstGeom>
          <a:noFill/>
        </p:spPr>
        <p:txBody>
          <a:bodyPr wrap="square">
            <a:spAutoFit/>
          </a:bodyPr>
          <a:lstStyle/>
          <a:p>
            <a:r>
              <a:rPr lang="fr-FR" dirty="0"/>
              <a:t>L’appel s’inscrit également dans la mise en œuvre des priorités fixées pour l’année 2025 par les parties prenantes locales, identifiées lors l’atelier de programmation opérationnel dans le cadre du projet PAAEDC</a:t>
            </a:r>
            <a:endParaRPr lang="ar-SA" dirty="0"/>
          </a:p>
          <a:p>
            <a:endParaRPr lang="fr-FR" dirty="0"/>
          </a:p>
          <a:p>
            <a:endParaRPr lang="fr-FR" dirty="0"/>
          </a:p>
        </p:txBody>
      </p:sp>
      <p:sp>
        <p:nvSpPr>
          <p:cNvPr id="4" name="Google Shape;104;p3">
            <a:extLst>
              <a:ext uri="{FF2B5EF4-FFF2-40B4-BE49-F238E27FC236}">
                <a16:creationId xmlns:a16="http://schemas.microsoft.com/office/drawing/2014/main" id="{16C36F00-2C8B-1F0B-90E8-B492BAAF2F2E}"/>
              </a:ext>
            </a:extLst>
          </p:cNvPr>
          <p:cNvSpPr/>
          <p:nvPr/>
        </p:nvSpPr>
        <p:spPr>
          <a:xfrm>
            <a:off x="139323" y="3921243"/>
            <a:ext cx="8865352" cy="1115781"/>
          </a:xfrm>
          <a:prstGeom prst="roundRect">
            <a:avLst>
              <a:gd name="adj" fmla="val 16667"/>
            </a:avLst>
          </a:prstGeom>
          <a:noFill/>
          <a:ln w="38100" cap="flat" cmpd="sng">
            <a:solidFill>
              <a:srgbClr val="FE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5" name="Google Shape;101;p3">
            <a:extLst>
              <a:ext uri="{FF2B5EF4-FFF2-40B4-BE49-F238E27FC236}">
                <a16:creationId xmlns:a16="http://schemas.microsoft.com/office/drawing/2014/main" id="{C4163795-21F6-7A6F-D80E-3CCB328FD939}"/>
              </a:ext>
            </a:extLst>
          </p:cNvPr>
          <p:cNvSpPr/>
          <p:nvPr/>
        </p:nvSpPr>
        <p:spPr>
          <a:xfrm>
            <a:off x="4382035" y="1172479"/>
            <a:ext cx="3382462" cy="716371"/>
          </a:xfrm>
          <a:prstGeom prst="roundRect">
            <a:avLst>
              <a:gd name="adj" fmla="val 16667"/>
            </a:avLst>
          </a:prstGeom>
          <a:noFill/>
          <a:ln w="38100" cap="flat" cmpd="sng">
            <a:solidFill>
              <a:srgbClr val="FE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6" name="Google Shape;97;p3">
            <a:extLst>
              <a:ext uri="{FF2B5EF4-FFF2-40B4-BE49-F238E27FC236}">
                <a16:creationId xmlns:a16="http://schemas.microsoft.com/office/drawing/2014/main" id="{4B5A0FE1-77CF-7473-A798-BBADFB48C536}"/>
              </a:ext>
            </a:extLst>
          </p:cNvPr>
          <p:cNvSpPr txBox="1"/>
          <p:nvPr/>
        </p:nvSpPr>
        <p:spPr>
          <a:xfrm>
            <a:off x="4362179" y="1258730"/>
            <a:ext cx="3382462" cy="523180"/>
          </a:xfrm>
          <a:prstGeom prst="rect">
            <a:avLst/>
          </a:prstGeom>
          <a:noFill/>
          <a:ln>
            <a:noFill/>
          </a:ln>
        </p:spPr>
        <p:txBody>
          <a:bodyPr spcFirstLastPara="1" wrap="square" lIns="91425" tIns="45700" rIns="91425" bIns="45700" anchor="t" anchorCtr="0">
            <a:spAutoFit/>
          </a:bodyPr>
          <a:lstStyle/>
          <a:p>
            <a:pPr lvl="0" algn="ctr"/>
            <a:r>
              <a:rPr lang="fr-FR" b="1" dirty="0"/>
              <a:t>La RN en collaboration avec l’AECID</a:t>
            </a:r>
          </a:p>
          <a:p>
            <a:pPr lvl="0" algn="ctr"/>
            <a:r>
              <a:rPr lang="ar-SA" b="1" dirty="0"/>
              <a:t>جهة نواكشوط بالتعاون مع التعاون الإسباني</a:t>
            </a:r>
            <a:r>
              <a:rPr lang="fr-FR" b="1" dirty="0"/>
              <a:t> </a:t>
            </a:r>
            <a:endParaRPr b="1" dirty="0"/>
          </a:p>
        </p:txBody>
      </p:sp>
      <p:sp>
        <p:nvSpPr>
          <p:cNvPr id="8" name="Rectangle 1">
            <a:extLst>
              <a:ext uri="{FF2B5EF4-FFF2-40B4-BE49-F238E27FC236}">
                <a16:creationId xmlns:a16="http://schemas.microsoft.com/office/drawing/2014/main" id="{DFA67BC9-C5F5-DCF8-F651-7FA7BF033DB8}"/>
              </a:ext>
            </a:extLst>
          </p:cNvPr>
          <p:cNvSpPr>
            <a:spLocks noChangeArrowheads="1"/>
          </p:cNvSpPr>
          <p:nvPr/>
        </p:nvSpPr>
        <p:spPr bwMode="auto">
          <a:xfrm>
            <a:off x="836968" y="4432843"/>
            <a:ext cx="69076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ar-SA" altLang="fr-FR" b="1" dirty="0"/>
              <a:t>يأتي هذا النداء أيضًا في إطار تنفيذ الأولويات التي حددتها الأطراف المحلية المعنية لعام 2025، والتي تم تحديدها خلال ورشة البرمجة التشغيلية ضمن مشروع</a:t>
            </a:r>
            <a:endParaRPr lang="fr-FR" altLang="fr-F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p:nvPr/>
        </p:nvSpPr>
        <p:spPr>
          <a:xfrm>
            <a:off x="408076" y="474228"/>
            <a:ext cx="2637128" cy="517065"/>
          </a:xfrm>
          <a:prstGeom prst="rect">
            <a:avLst/>
          </a:prstGeom>
          <a:noFill/>
          <a:ln>
            <a:noFill/>
          </a:ln>
        </p:spPr>
        <p:txBody>
          <a:bodyPr spcFirstLastPara="1" wrap="square" lIns="91425" tIns="45700" rIns="91425" bIns="45700" anchor="t" anchorCtr="0">
            <a:spAutoFit/>
          </a:bodyPr>
          <a:lstStyle/>
          <a:p>
            <a:pPr lvl="0">
              <a:lnSpc>
                <a:spcPct val="115000"/>
              </a:lnSpc>
            </a:pPr>
            <a:r>
              <a:rPr lang="fr-FR" sz="2400" b="1" u="sng" dirty="0">
                <a:solidFill>
                  <a:schemeClr val="accent1"/>
                </a:solidFill>
                <a:latin typeface="PT Sans Narrow"/>
                <a:ea typeface="PT Sans Narrow"/>
                <a:cs typeface="PT Sans Narrow"/>
                <a:sym typeface="PT Sans Narrow"/>
              </a:rPr>
              <a:t> Objectifs de l’appel </a:t>
            </a:r>
          </a:p>
        </p:txBody>
      </p:sp>
      <p:sp>
        <p:nvSpPr>
          <p:cNvPr id="231" name="Google Shape;231;p16"/>
          <p:cNvSpPr txBox="1"/>
          <p:nvPr/>
        </p:nvSpPr>
        <p:spPr>
          <a:xfrm>
            <a:off x="750578" y="3198217"/>
            <a:ext cx="8057862" cy="738623"/>
          </a:xfrm>
          <a:prstGeom prst="rect">
            <a:avLst/>
          </a:prstGeom>
          <a:solidFill>
            <a:schemeClr val="bg1"/>
          </a:solidFill>
          <a:ln>
            <a:noFill/>
          </a:ln>
        </p:spPr>
        <p:txBody>
          <a:bodyPr spcFirstLastPara="1" wrap="square" lIns="91425" tIns="45700" rIns="91425" bIns="45700" anchor="t" anchorCtr="0">
            <a:spAutoFit/>
          </a:bodyPr>
          <a:lstStyle/>
          <a:p>
            <a:pPr lvl="0" algn="ctr"/>
            <a:r>
              <a:rPr lang="fr-FR" dirty="0"/>
              <a:t>Soutenir la mise en œuvre du PAAEDC, tout en intégrant les Solutions Fondées sur la Nature (SFN) et en favorisant une approche inclusive et participative.</a:t>
            </a:r>
            <a:endParaRPr lang="ar-SA" dirty="0"/>
          </a:p>
          <a:p>
            <a:pPr lvl="0" algn="ctr" rtl="1"/>
            <a:r>
              <a:rPr lang="ar-SA" dirty="0"/>
              <a:t>دعم تنفيذ خطة </a:t>
            </a:r>
            <a:r>
              <a:rPr lang="fr-FR" dirty="0"/>
              <a:t>PAAEDC، </a:t>
            </a:r>
            <a:r>
              <a:rPr lang="ar-SA" dirty="0"/>
              <a:t>مع دمج الحلول القائمة على الطبيعة (</a:t>
            </a:r>
            <a:r>
              <a:rPr lang="fr-FR" dirty="0"/>
              <a:t>SFN)، </a:t>
            </a:r>
            <a:r>
              <a:rPr lang="ar-SA" dirty="0"/>
              <a:t>وتعزيز مقاربة شاملة وتشاركية</a:t>
            </a:r>
            <a:endParaRPr dirty="0"/>
          </a:p>
        </p:txBody>
      </p:sp>
      <p:sp>
        <p:nvSpPr>
          <p:cNvPr id="235" name="Google Shape;235;p16"/>
          <p:cNvSpPr txBox="1"/>
          <p:nvPr/>
        </p:nvSpPr>
        <p:spPr>
          <a:xfrm>
            <a:off x="750579" y="2318874"/>
            <a:ext cx="8094476" cy="954067"/>
          </a:xfrm>
          <a:prstGeom prst="rect">
            <a:avLst/>
          </a:prstGeom>
          <a:solidFill>
            <a:schemeClr val="bg1"/>
          </a:solidFill>
          <a:ln>
            <a:noFill/>
          </a:ln>
        </p:spPr>
        <p:txBody>
          <a:bodyPr spcFirstLastPara="1" wrap="square" lIns="91425" tIns="45700" rIns="91425" bIns="45700" anchor="t" anchorCtr="0">
            <a:spAutoFit/>
          </a:bodyPr>
          <a:lstStyle/>
          <a:p>
            <a:pPr lvl="0" algn="ctr"/>
            <a:r>
              <a:rPr lang="fr-FR" dirty="0"/>
              <a:t>Renforcer la résilience climatique à travers la mobilisation des fonds nécessaires de l’action climatique à Nouakchott ;</a:t>
            </a:r>
            <a:endParaRPr lang="ar-SA" b="1" dirty="0"/>
          </a:p>
          <a:p>
            <a:pPr lvl="0" algn="ctr"/>
            <a:r>
              <a:rPr lang="ar-SA" b="1" dirty="0"/>
              <a:t>تعزيز الصمود المناخي من خلال تعبئة التمويلات اللازمة للعمل المناخي في نواكشوط</a:t>
            </a:r>
          </a:p>
          <a:p>
            <a:pPr lvl="0" algn="ctr"/>
            <a:endParaRPr dirty="0"/>
          </a:p>
        </p:txBody>
      </p:sp>
      <p:sp>
        <p:nvSpPr>
          <p:cNvPr id="237" name="Google Shape;237;p16"/>
          <p:cNvSpPr txBox="1"/>
          <p:nvPr/>
        </p:nvSpPr>
        <p:spPr>
          <a:xfrm>
            <a:off x="696286" y="4152550"/>
            <a:ext cx="8290389" cy="523180"/>
          </a:xfrm>
          <a:prstGeom prst="rect">
            <a:avLst/>
          </a:prstGeom>
          <a:solidFill>
            <a:schemeClr val="bg1"/>
          </a:solidFill>
          <a:ln>
            <a:noFill/>
          </a:ln>
        </p:spPr>
        <p:txBody>
          <a:bodyPr spcFirstLastPara="1" wrap="square" lIns="91425" tIns="45700" rIns="91425" bIns="45700" anchor="t" anchorCtr="0">
            <a:spAutoFit/>
          </a:bodyPr>
          <a:lstStyle/>
          <a:p>
            <a:pPr lvl="0"/>
            <a:r>
              <a:rPr lang="fr-FR" dirty="0"/>
              <a:t>Promouvoir l’implication de tous les acteurs du territoire dans la lutte contre le changement climatique</a:t>
            </a:r>
            <a:endParaRPr lang="ar-SA" dirty="0"/>
          </a:p>
          <a:p>
            <a:pPr lvl="0" algn="ctr"/>
            <a:r>
              <a:rPr lang="ar-SA" dirty="0"/>
              <a:t>تعزيز إشراك جميع الفاعلين في الإقليم في مكافحة تغير المناخ</a:t>
            </a:r>
            <a:endParaRPr sz="1400" b="1" i="0" u="sng" strike="noStrike" cap="none" dirty="0">
              <a:solidFill>
                <a:schemeClr val="accent1"/>
              </a:solidFill>
              <a:latin typeface="PT Sans Narrow"/>
              <a:ea typeface="PT Sans Narrow"/>
              <a:cs typeface="PT Sans Narrow"/>
              <a:sym typeface="PT Sans Narrow"/>
            </a:endParaRPr>
          </a:p>
        </p:txBody>
      </p:sp>
      <p:sp>
        <p:nvSpPr>
          <p:cNvPr id="3" name="ZoneTexte 2">
            <a:extLst>
              <a:ext uri="{FF2B5EF4-FFF2-40B4-BE49-F238E27FC236}">
                <a16:creationId xmlns:a16="http://schemas.microsoft.com/office/drawing/2014/main" id="{D6D53D98-C260-75B9-752B-E6BE68D210E4}"/>
              </a:ext>
            </a:extLst>
          </p:cNvPr>
          <p:cNvSpPr txBox="1"/>
          <p:nvPr/>
        </p:nvSpPr>
        <p:spPr>
          <a:xfrm>
            <a:off x="754567" y="1161093"/>
            <a:ext cx="7987455" cy="738664"/>
          </a:xfrm>
          <a:prstGeom prst="rect">
            <a:avLst/>
          </a:prstGeom>
          <a:noFill/>
        </p:spPr>
        <p:txBody>
          <a:bodyPr wrap="square">
            <a:spAutoFit/>
          </a:bodyPr>
          <a:lstStyle/>
          <a:p>
            <a:pPr lvl="0" algn="ctr"/>
            <a:r>
              <a:rPr lang="fr-FR" dirty="0"/>
              <a:t>Cette initiative a pour objectif de soutenir et de financer des actions locales visant à lutter contre les effets du changement climatique</a:t>
            </a:r>
            <a:endParaRPr lang="ar-SA" dirty="0"/>
          </a:p>
          <a:p>
            <a:pPr lvl="0" algn="ctr"/>
            <a:r>
              <a:rPr lang="ar-SA" b="1" dirty="0"/>
              <a:t>تهدف هذه المبادرة إلى دعم وتمويل الإجراءات المحلية التي ترمي إلى مكافحة آثار تغيّر المناخ</a:t>
            </a:r>
            <a:endParaRPr lang="fr-FR" b="1" dirty="0">
              <a:latin typeface="Calibri"/>
              <a:ea typeface="Calibri"/>
              <a:cs typeface="Calibri"/>
              <a:sym typeface="Calibri"/>
            </a:endParaRPr>
          </a:p>
        </p:txBody>
      </p:sp>
      <p:sp>
        <p:nvSpPr>
          <p:cNvPr id="4" name="Google Shape;102;p3">
            <a:extLst>
              <a:ext uri="{FF2B5EF4-FFF2-40B4-BE49-F238E27FC236}">
                <a16:creationId xmlns:a16="http://schemas.microsoft.com/office/drawing/2014/main" id="{EBE609C4-8EC0-D569-B7B3-1DB5FCDD319F}"/>
              </a:ext>
            </a:extLst>
          </p:cNvPr>
          <p:cNvSpPr/>
          <p:nvPr/>
        </p:nvSpPr>
        <p:spPr>
          <a:xfrm>
            <a:off x="696286" y="3191361"/>
            <a:ext cx="8148770" cy="760136"/>
          </a:xfrm>
          <a:prstGeom prst="roundRect">
            <a:avLst>
              <a:gd name="adj" fmla="val 16667"/>
            </a:avLst>
          </a:prstGeom>
          <a:noFill/>
          <a:ln w="38100" cap="flat" cmpd="sng">
            <a:solidFill>
              <a:schemeClr val="tx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5" name="Google Shape;102;p3">
            <a:extLst>
              <a:ext uri="{FF2B5EF4-FFF2-40B4-BE49-F238E27FC236}">
                <a16:creationId xmlns:a16="http://schemas.microsoft.com/office/drawing/2014/main" id="{A28E6F20-AC16-A4C0-FC5B-A4D7BEFF4782}"/>
              </a:ext>
            </a:extLst>
          </p:cNvPr>
          <p:cNvSpPr/>
          <p:nvPr/>
        </p:nvSpPr>
        <p:spPr>
          <a:xfrm>
            <a:off x="647548" y="2282897"/>
            <a:ext cx="8224683" cy="793790"/>
          </a:xfrm>
          <a:prstGeom prst="roundRect">
            <a:avLst>
              <a:gd name="adj" fmla="val 16667"/>
            </a:avLst>
          </a:prstGeom>
          <a:noFill/>
          <a:ln w="38100" cap="flat" cmpd="sng">
            <a:solidFill>
              <a:schemeClr val="accent5">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6" name="Google Shape;102;p3">
            <a:extLst>
              <a:ext uri="{FF2B5EF4-FFF2-40B4-BE49-F238E27FC236}">
                <a16:creationId xmlns:a16="http://schemas.microsoft.com/office/drawing/2014/main" id="{358D3D5C-18CC-83D0-7111-60BE0A654AEA}"/>
              </a:ext>
            </a:extLst>
          </p:cNvPr>
          <p:cNvSpPr/>
          <p:nvPr/>
        </p:nvSpPr>
        <p:spPr>
          <a:xfrm>
            <a:off x="754568" y="1175241"/>
            <a:ext cx="7987455" cy="678536"/>
          </a:xfrm>
          <a:prstGeom prst="roundRect">
            <a:avLst>
              <a:gd name="adj" fmla="val 16667"/>
            </a:avLst>
          </a:prstGeom>
          <a:noFill/>
          <a:ln w="38100" cap="flat" cmpd="sng">
            <a:solidFill>
              <a:srgbClr val="FE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7" name="Google Shape;102;p3">
            <a:extLst>
              <a:ext uri="{FF2B5EF4-FFF2-40B4-BE49-F238E27FC236}">
                <a16:creationId xmlns:a16="http://schemas.microsoft.com/office/drawing/2014/main" id="{41A76FF9-4E4F-27C6-9AD5-825D1EA45293}"/>
              </a:ext>
            </a:extLst>
          </p:cNvPr>
          <p:cNvSpPr/>
          <p:nvPr/>
        </p:nvSpPr>
        <p:spPr>
          <a:xfrm>
            <a:off x="750578" y="4152551"/>
            <a:ext cx="8197508" cy="523180"/>
          </a:xfrm>
          <a:prstGeom prst="roundRect">
            <a:avLst>
              <a:gd name="adj" fmla="val 16667"/>
            </a:avLst>
          </a:prstGeom>
          <a:noFill/>
          <a:ln w="38100" cap="flat" cmpd="sng">
            <a:solidFill>
              <a:schemeClr val="accent6">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pic>
        <p:nvPicPr>
          <p:cNvPr id="8" name="Google Shape;129;p5">
            <a:extLst>
              <a:ext uri="{FF2B5EF4-FFF2-40B4-BE49-F238E27FC236}">
                <a16:creationId xmlns:a16="http://schemas.microsoft.com/office/drawing/2014/main" id="{A0A12851-E5C2-B857-FB14-7F1FD7E29483}"/>
              </a:ext>
            </a:extLst>
          </p:cNvPr>
          <p:cNvPicPr preferRelativeResize="0"/>
          <p:nvPr/>
        </p:nvPicPr>
        <p:blipFill rotWithShape="1">
          <a:blip r:embed="rId3">
            <a:alphaModFix/>
          </a:blip>
          <a:srcRect/>
          <a:stretch/>
        </p:blipFill>
        <p:spPr>
          <a:xfrm>
            <a:off x="78831" y="2430083"/>
            <a:ext cx="464802" cy="614672"/>
          </a:xfrm>
          <a:prstGeom prst="rect">
            <a:avLst/>
          </a:prstGeom>
          <a:noFill/>
          <a:ln>
            <a:noFill/>
          </a:ln>
        </p:spPr>
      </p:pic>
      <p:pic>
        <p:nvPicPr>
          <p:cNvPr id="9" name="Google Shape;129;p5">
            <a:extLst>
              <a:ext uri="{FF2B5EF4-FFF2-40B4-BE49-F238E27FC236}">
                <a16:creationId xmlns:a16="http://schemas.microsoft.com/office/drawing/2014/main" id="{D9F72E46-C210-CB9A-1847-666441755200}"/>
              </a:ext>
            </a:extLst>
          </p:cNvPr>
          <p:cNvPicPr preferRelativeResize="0"/>
          <p:nvPr/>
        </p:nvPicPr>
        <p:blipFill rotWithShape="1">
          <a:blip r:embed="rId3">
            <a:alphaModFix/>
          </a:blip>
          <a:srcRect/>
          <a:stretch/>
        </p:blipFill>
        <p:spPr>
          <a:xfrm>
            <a:off x="60285" y="3373847"/>
            <a:ext cx="517986" cy="499992"/>
          </a:xfrm>
          <a:prstGeom prst="rect">
            <a:avLst/>
          </a:prstGeom>
          <a:noFill/>
          <a:ln>
            <a:noFill/>
          </a:ln>
        </p:spPr>
      </p:pic>
      <p:pic>
        <p:nvPicPr>
          <p:cNvPr id="10" name="Google Shape;129;p5">
            <a:extLst>
              <a:ext uri="{FF2B5EF4-FFF2-40B4-BE49-F238E27FC236}">
                <a16:creationId xmlns:a16="http://schemas.microsoft.com/office/drawing/2014/main" id="{08951865-E3E4-3CA8-E429-316AF13FCF56}"/>
              </a:ext>
            </a:extLst>
          </p:cNvPr>
          <p:cNvPicPr preferRelativeResize="0"/>
          <p:nvPr/>
        </p:nvPicPr>
        <p:blipFill rotWithShape="1">
          <a:blip r:embed="rId3">
            <a:alphaModFix/>
          </a:blip>
          <a:srcRect/>
          <a:stretch/>
        </p:blipFill>
        <p:spPr>
          <a:xfrm>
            <a:off x="60285" y="4255077"/>
            <a:ext cx="517986" cy="523180"/>
          </a:xfrm>
          <a:prstGeom prst="rect">
            <a:avLst/>
          </a:prstGeom>
          <a:noFill/>
          <a:ln>
            <a:noFill/>
          </a:ln>
        </p:spPr>
      </p:pic>
      <p:sp>
        <p:nvSpPr>
          <p:cNvPr id="11" name="Flèche : bas 10">
            <a:extLst>
              <a:ext uri="{FF2B5EF4-FFF2-40B4-BE49-F238E27FC236}">
                <a16:creationId xmlns:a16="http://schemas.microsoft.com/office/drawing/2014/main" id="{5265EE6E-3617-5474-1804-2469E6C85AC2}"/>
              </a:ext>
            </a:extLst>
          </p:cNvPr>
          <p:cNvSpPr/>
          <p:nvPr/>
        </p:nvSpPr>
        <p:spPr>
          <a:xfrm>
            <a:off x="2678807" y="2015543"/>
            <a:ext cx="277538" cy="2817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BBC66ED1-C7F5-79B9-2336-59920A21B550}"/>
              </a:ext>
            </a:extLst>
          </p:cNvPr>
          <p:cNvSpPr/>
          <p:nvPr/>
        </p:nvSpPr>
        <p:spPr>
          <a:xfrm>
            <a:off x="6456609" y="2015542"/>
            <a:ext cx="277538" cy="281739"/>
          </a:xfrm>
          <a:prstGeom prst="downArrow">
            <a:avLst/>
          </a:prstGeom>
          <a:solidFill>
            <a:schemeClr val="tx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DEC125D-3384-BEA6-008F-F075D3F83075}"/>
              </a:ext>
            </a:extLst>
          </p:cNvPr>
          <p:cNvSpPr txBox="1"/>
          <p:nvPr/>
        </p:nvSpPr>
        <p:spPr>
          <a:xfrm>
            <a:off x="6392412" y="540361"/>
            <a:ext cx="918594" cy="369332"/>
          </a:xfrm>
          <a:prstGeom prst="rect">
            <a:avLst/>
          </a:prstGeom>
          <a:noFill/>
        </p:spPr>
        <p:txBody>
          <a:bodyPr wrap="square">
            <a:spAutoFit/>
          </a:bodyPr>
          <a:lstStyle/>
          <a:p>
            <a:r>
              <a:rPr lang="ar-SA" sz="1800" b="1" u="sng" dirty="0">
                <a:solidFill>
                  <a:schemeClr val="accent1"/>
                </a:solidFill>
                <a:latin typeface="PT Sans Narrow"/>
                <a:cs typeface="+mj-cs"/>
                <a:sym typeface="PT Sans Narrow"/>
              </a:rPr>
              <a:t>الأهداف</a:t>
            </a:r>
            <a:endParaRPr lang="fr-FR" sz="1800" dirty="0">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227987" y="129491"/>
            <a:ext cx="3047914" cy="591725"/>
          </a:xfrm>
          <a:prstGeom prst="rect">
            <a:avLst/>
          </a:prstGeom>
          <a:solidFill>
            <a:srgbClr val="B35100"/>
          </a:solidFill>
          <a:ln>
            <a:noFill/>
          </a:ln>
        </p:spPr>
        <p:txBody>
          <a:bodyPr spcFirstLastPara="1" wrap="square" lIns="91425" tIns="91425" rIns="91425" bIns="91425" anchor="t" anchorCtr="0">
            <a:noAutofit/>
          </a:bodyPr>
          <a:lstStyle/>
          <a:p>
            <a:pPr lvl="0">
              <a:lnSpc>
                <a:spcPct val="115000"/>
              </a:lnSpc>
              <a:buSzPts val="1800"/>
            </a:pPr>
            <a:r>
              <a:rPr lang="fr-FR" sz="2400" dirty="0">
                <a:solidFill>
                  <a:schemeClr val="bg1"/>
                </a:solidFill>
              </a:rPr>
              <a:t>Financement des projets :</a:t>
            </a:r>
          </a:p>
        </p:txBody>
      </p:sp>
      <p:sp>
        <p:nvSpPr>
          <p:cNvPr id="167" name="Google Shape;167;p9"/>
          <p:cNvSpPr txBox="1">
            <a:spLocks noGrp="1"/>
          </p:cNvSpPr>
          <p:nvPr>
            <p:ph type="body" idx="1"/>
          </p:nvPr>
        </p:nvSpPr>
        <p:spPr>
          <a:xfrm>
            <a:off x="227987" y="721216"/>
            <a:ext cx="8520600" cy="35599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FR" sz="1400" b="1" dirty="0"/>
              <a:t>Les projets devront s’inscrire dans l’une des thématiques suivantes :</a:t>
            </a:r>
          </a:p>
          <a:p>
            <a:pPr marL="0" lvl="0" indent="0" algn="l" rtl="0">
              <a:lnSpc>
                <a:spcPct val="115000"/>
              </a:lnSpc>
              <a:spcBef>
                <a:spcPts val="0"/>
              </a:spcBef>
              <a:spcAft>
                <a:spcPts val="0"/>
              </a:spcAft>
              <a:buSzPts val="1800"/>
              <a:buNone/>
            </a:pPr>
            <a:endParaRPr lang="fr-FR" sz="1400" b="1" dirty="0"/>
          </a:p>
          <a:p>
            <a:pPr marL="0" lvl="0" indent="0" algn="ctr">
              <a:buNone/>
            </a:pPr>
            <a:r>
              <a:rPr lang="fr-FR" sz="1200" b="1" dirty="0"/>
              <a:t>1. Efficacité énergétique (Budget : 800 000 - 2 000 000 MRU)</a:t>
            </a:r>
            <a:r>
              <a:rPr lang="ar-SA" sz="1200" b="1" dirty="0"/>
              <a:t> الكفاءة في مجال الطاقة </a:t>
            </a:r>
            <a:endParaRPr lang="fr-FR" sz="1200" b="1" dirty="0"/>
          </a:p>
          <a:p>
            <a:pPr marL="342900" lvl="0" algn="l" rtl="0">
              <a:lnSpc>
                <a:spcPct val="115000"/>
              </a:lnSpc>
              <a:spcBef>
                <a:spcPts val="0"/>
              </a:spcBef>
              <a:spcAft>
                <a:spcPts val="0"/>
              </a:spcAft>
              <a:buSzPts val="1800"/>
              <a:buAutoNum type="arabicPeriod"/>
            </a:pPr>
            <a:endParaRPr lang="fr-FR" sz="1200" b="1" dirty="0"/>
          </a:p>
          <a:p>
            <a:pPr marL="0" lvl="0" indent="0" algn="l" rtl="0">
              <a:lnSpc>
                <a:spcPct val="115000"/>
              </a:lnSpc>
              <a:spcBef>
                <a:spcPts val="0"/>
              </a:spcBef>
              <a:spcAft>
                <a:spcPts val="0"/>
              </a:spcAft>
              <a:buSzPts val="1800"/>
              <a:buNone/>
            </a:pPr>
            <a:endParaRPr lang="fr-FR" sz="1200" b="1" dirty="0"/>
          </a:p>
          <a:p>
            <a:pPr marL="0" lvl="0" indent="0" algn="ctr">
              <a:buNone/>
            </a:pPr>
            <a:r>
              <a:rPr lang="fr-FR" sz="1200" b="1" dirty="0"/>
              <a:t>2. Éclairage public (600 000 - 1 200 000 MRU)</a:t>
            </a:r>
            <a:r>
              <a:rPr lang="ar-SA" sz="1200" b="1" dirty="0"/>
              <a:t> الإنارة العمومية بالطاقة الشمسية </a:t>
            </a:r>
            <a:endParaRPr lang="fr-FR" sz="1200" b="1" dirty="0"/>
          </a:p>
          <a:p>
            <a:pPr marL="0" lvl="0" indent="0" algn="l" rtl="0">
              <a:lnSpc>
                <a:spcPct val="115000"/>
              </a:lnSpc>
              <a:spcBef>
                <a:spcPts val="0"/>
              </a:spcBef>
              <a:spcAft>
                <a:spcPts val="0"/>
              </a:spcAft>
              <a:buSzPts val="1800"/>
              <a:buNone/>
            </a:pPr>
            <a:endParaRPr lang="fr-FR" sz="1200" b="1" dirty="0"/>
          </a:p>
          <a:p>
            <a:pPr marL="0" lvl="0" indent="0" algn="ctr" rtl="0">
              <a:lnSpc>
                <a:spcPct val="115000"/>
              </a:lnSpc>
              <a:spcBef>
                <a:spcPts val="0"/>
              </a:spcBef>
              <a:spcAft>
                <a:spcPts val="0"/>
              </a:spcAft>
              <a:buSzPts val="1800"/>
              <a:buNone/>
            </a:pPr>
            <a:endParaRPr lang="fr-FR" sz="1200" b="1" dirty="0"/>
          </a:p>
          <a:p>
            <a:pPr marL="0" lvl="0" indent="0" algn="ctr" rtl="0">
              <a:lnSpc>
                <a:spcPct val="115000"/>
              </a:lnSpc>
              <a:spcBef>
                <a:spcPts val="0"/>
              </a:spcBef>
              <a:spcAft>
                <a:spcPts val="0"/>
              </a:spcAft>
              <a:buSzPts val="1800"/>
              <a:buNone/>
            </a:pPr>
            <a:endParaRPr lang="fr-FR" sz="1200" b="1" dirty="0"/>
          </a:p>
          <a:p>
            <a:pPr marL="0" lvl="0" indent="0" algn="ctr">
              <a:buNone/>
            </a:pPr>
            <a:r>
              <a:rPr lang="fr-FR" sz="1200" b="1" dirty="0"/>
              <a:t>3. Accès à l’électricité par les énergies renouvelables (600 000 - 1 200 000 MRU)</a:t>
            </a:r>
            <a:r>
              <a:rPr lang="ar-SA" sz="1200" b="1" dirty="0"/>
              <a:t> الطاقات المتجددة </a:t>
            </a: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ctr">
              <a:buNone/>
            </a:pPr>
            <a:r>
              <a:rPr lang="fr-FR" sz="1200" b="1" dirty="0"/>
              <a:t>4. Bâtiments durables (4 000 000 – 6 000 000 MRU)</a:t>
            </a:r>
            <a:r>
              <a:rPr lang="ar-SA" sz="1200" b="1" dirty="0"/>
              <a:t> المباني المستدامة </a:t>
            </a:r>
            <a:endParaRPr lang="fr-FR" sz="1200" b="1" dirty="0"/>
          </a:p>
          <a:p>
            <a:pPr marL="0" lvl="0" indent="0" algn="l" rtl="0">
              <a:lnSpc>
                <a:spcPct val="115000"/>
              </a:lnSpc>
              <a:spcBef>
                <a:spcPts val="0"/>
              </a:spcBef>
              <a:spcAft>
                <a:spcPts val="0"/>
              </a:spcAft>
              <a:buSzPts val="1800"/>
              <a:buNone/>
            </a:pPr>
            <a:endParaRPr lang="fr-FR" sz="1200" b="1" dirty="0"/>
          </a:p>
        </p:txBody>
      </p:sp>
      <p:pic>
        <p:nvPicPr>
          <p:cNvPr id="117" name="Google Shape;117;p4" descr="Modalités pédagogiques Brainstorming | id-pop"/>
          <p:cNvPicPr preferRelativeResize="0"/>
          <p:nvPr/>
        </p:nvPicPr>
        <p:blipFill rotWithShape="1">
          <a:blip r:embed="rId3">
            <a:alphaModFix/>
          </a:blip>
          <a:srcRect/>
          <a:stretch/>
        </p:blipFill>
        <p:spPr>
          <a:xfrm>
            <a:off x="1131509" y="1107062"/>
            <a:ext cx="577722" cy="556558"/>
          </a:xfrm>
          <a:prstGeom prst="rect">
            <a:avLst/>
          </a:prstGeom>
          <a:noFill/>
          <a:ln>
            <a:noFill/>
          </a:ln>
        </p:spPr>
      </p:pic>
      <p:pic>
        <p:nvPicPr>
          <p:cNvPr id="2052" name="Picture 4" descr="Éclairage public - Icônes architecture et ville gratuites">
            <a:extLst>
              <a:ext uri="{FF2B5EF4-FFF2-40B4-BE49-F238E27FC236}">
                <a16:creationId xmlns:a16="http://schemas.microsoft.com/office/drawing/2014/main" id="{487820F1-25A9-8D4E-F10B-6F629CCB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011" y="1919347"/>
            <a:ext cx="797126" cy="5565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6 700+ Logo Energie Renouvelable Stock Illustrations, graphiques  vectoriels libre de droits et Clip Art - iStock">
            <a:extLst>
              <a:ext uri="{FF2B5EF4-FFF2-40B4-BE49-F238E27FC236}">
                <a16:creationId xmlns:a16="http://schemas.microsoft.com/office/drawing/2014/main" id="{2B8729D8-A109-A42A-E4AC-3B742E2F5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57" y="2818166"/>
            <a:ext cx="540914" cy="4895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87 400+ Batiment Durable Stock Illustrations, graphiques vectoriels libre  de droits et Clip Art - iStock | Tronc d'arbre, Open space, Developpement  durable">
            <a:extLst>
              <a:ext uri="{FF2B5EF4-FFF2-40B4-BE49-F238E27FC236}">
                <a16:creationId xmlns:a16="http://schemas.microsoft.com/office/drawing/2014/main" id="{3C2A42D6-E216-1BE9-1088-CEC09E820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283" y="3565378"/>
            <a:ext cx="680737" cy="680737"/>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66;p9">
            <a:extLst>
              <a:ext uri="{FF2B5EF4-FFF2-40B4-BE49-F238E27FC236}">
                <a16:creationId xmlns:a16="http://schemas.microsoft.com/office/drawing/2014/main" id="{D2149758-3FB5-8255-E332-E609A1F072C5}"/>
              </a:ext>
            </a:extLst>
          </p:cNvPr>
          <p:cNvSpPr txBox="1">
            <a:spLocks/>
          </p:cNvSpPr>
          <p:nvPr/>
        </p:nvSpPr>
        <p:spPr>
          <a:xfrm>
            <a:off x="5304725" y="63777"/>
            <a:ext cx="3047914" cy="591725"/>
          </a:xfrm>
          <a:prstGeom prst="rect">
            <a:avLst/>
          </a:prstGeom>
          <a:solidFill>
            <a:srgbClr val="B351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lgn="r" rtl="1">
              <a:lnSpc>
                <a:spcPct val="115000"/>
              </a:lnSpc>
              <a:buSzPts val="1800"/>
            </a:pPr>
            <a:r>
              <a:rPr lang="ar-SA" sz="2400" dirty="0">
                <a:solidFill>
                  <a:schemeClr val="bg1"/>
                </a:solidFill>
                <a:cs typeface="+mj-cs"/>
              </a:rPr>
              <a:t>تمويل المشاريع</a:t>
            </a:r>
            <a:endParaRPr lang="fr-FR" sz="2400" dirty="0">
              <a:solidFill>
                <a:schemeClr val="bg1"/>
              </a:solidFill>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B3728A91-5455-E529-757C-982E81E1E1E6}"/>
            </a:ext>
          </a:extLst>
        </p:cNvPr>
        <p:cNvGrpSpPr/>
        <p:nvPr/>
      </p:nvGrpSpPr>
      <p:grpSpPr>
        <a:xfrm>
          <a:off x="0" y="0"/>
          <a:ext cx="0" cy="0"/>
          <a:chOff x="0" y="0"/>
          <a:chExt cx="0" cy="0"/>
        </a:xfrm>
      </p:grpSpPr>
      <p:sp>
        <p:nvSpPr>
          <p:cNvPr id="166" name="Google Shape;166;p9">
            <a:extLst>
              <a:ext uri="{FF2B5EF4-FFF2-40B4-BE49-F238E27FC236}">
                <a16:creationId xmlns:a16="http://schemas.microsoft.com/office/drawing/2014/main" id="{93E24ACD-6D09-2439-12E2-0813C06974E9}"/>
              </a:ext>
            </a:extLst>
          </p:cNvPr>
          <p:cNvSpPr txBox="1">
            <a:spLocks noGrp="1"/>
          </p:cNvSpPr>
          <p:nvPr>
            <p:ph type="title"/>
          </p:nvPr>
        </p:nvSpPr>
        <p:spPr>
          <a:xfrm>
            <a:off x="227987" y="129491"/>
            <a:ext cx="2871745" cy="591725"/>
          </a:xfrm>
          <a:prstGeom prst="rect">
            <a:avLst/>
          </a:prstGeom>
          <a:solidFill>
            <a:srgbClr val="B35100"/>
          </a:solidFill>
          <a:ln>
            <a:noFill/>
          </a:ln>
        </p:spPr>
        <p:txBody>
          <a:bodyPr spcFirstLastPara="1" wrap="square" lIns="91425" tIns="91425" rIns="91425" bIns="91425" anchor="t" anchorCtr="0">
            <a:noAutofit/>
          </a:bodyPr>
          <a:lstStyle/>
          <a:p>
            <a:pPr lvl="0">
              <a:lnSpc>
                <a:spcPct val="115000"/>
              </a:lnSpc>
              <a:buSzPts val="1800"/>
            </a:pPr>
            <a:r>
              <a:rPr lang="fr-FR" sz="2400" dirty="0">
                <a:solidFill>
                  <a:schemeClr val="bg1"/>
                </a:solidFill>
              </a:rPr>
              <a:t>Financement des projets :</a:t>
            </a:r>
          </a:p>
        </p:txBody>
      </p:sp>
      <p:sp>
        <p:nvSpPr>
          <p:cNvPr id="167" name="Google Shape;167;p9">
            <a:extLst>
              <a:ext uri="{FF2B5EF4-FFF2-40B4-BE49-F238E27FC236}">
                <a16:creationId xmlns:a16="http://schemas.microsoft.com/office/drawing/2014/main" id="{F4A9E8BB-75E6-CF19-72D9-7F41841B0343}"/>
              </a:ext>
            </a:extLst>
          </p:cNvPr>
          <p:cNvSpPr txBox="1">
            <a:spLocks noGrp="1"/>
          </p:cNvSpPr>
          <p:nvPr>
            <p:ph type="body" idx="1"/>
          </p:nvPr>
        </p:nvSpPr>
        <p:spPr>
          <a:xfrm>
            <a:off x="227987" y="721216"/>
            <a:ext cx="8520600" cy="35599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FR" sz="1400" b="1" dirty="0"/>
              <a:t>Les projets devront s’inscrire dans l’une des thématiques suivantes :</a:t>
            </a:r>
          </a:p>
          <a:p>
            <a:pPr marL="0" lvl="0" indent="0" algn="l" rtl="0">
              <a:lnSpc>
                <a:spcPct val="115000"/>
              </a:lnSpc>
              <a:spcBef>
                <a:spcPts val="0"/>
              </a:spcBef>
              <a:spcAft>
                <a:spcPts val="0"/>
              </a:spcAft>
              <a:buSzPts val="1800"/>
              <a:buNone/>
            </a:pPr>
            <a:endParaRPr lang="fr-FR" sz="1200" b="1" dirty="0"/>
          </a:p>
          <a:p>
            <a:pPr marL="0" lvl="0" indent="0" algn="ctr">
              <a:buNone/>
            </a:pPr>
            <a:r>
              <a:rPr lang="fr-FR" sz="1200" b="1" dirty="0"/>
              <a:t>5. Verdissement de la ville (600 000 - 1 200 000 MRU)</a:t>
            </a:r>
            <a:r>
              <a:rPr lang="ar-SA" sz="1200" b="1" dirty="0"/>
              <a:t> تشجير المناطق الحضرية </a:t>
            </a: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ctr" rtl="0">
              <a:lnSpc>
                <a:spcPct val="115000"/>
              </a:lnSpc>
              <a:spcBef>
                <a:spcPts val="0"/>
              </a:spcBef>
              <a:spcAft>
                <a:spcPts val="0"/>
              </a:spcAft>
              <a:buSzPts val="1800"/>
              <a:buNone/>
            </a:pPr>
            <a:endParaRPr lang="fr-FR" sz="1200" b="1" dirty="0"/>
          </a:p>
          <a:p>
            <a:pPr marL="0" lvl="0" indent="0" algn="ctr">
              <a:buNone/>
            </a:pPr>
            <a:r>
              <a:rPr lang="fr-FR" sz="1200" b="1" dirty="0"/>
              <a:t>6. Qualité de l’air (600 000 - 1 200 000 MRU)</a:t>
            </a:r>
            <a:r>
              <a:rPr lang="ar-SA" sz="1200" b="1" dirty="0"/>
              <a:t> جودة الهواء </a:t>
            </a: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ctr" rtl="0">
              <a:lnSpc>
                <a:spcPct val="115000"/>
              </a:lnSpc>
              <a:spcBef>
                <a:spcPts val="0"/>
              </a:spcBef>
              <a:spcAft>
                <a:spcPts val="0"/>
              </a:spcAft>
              <a:buSzPts val="1800"/>
              <a:buNone/>
            </a:pPr>
            <a:endParaRPr lang="fr-FR" sz="1200" b="1" dirty="0"/>
          </a:p>
          <a:p>
            <a:pPr marL="0" lvl="0" indent="0" algn="ctr" rtl="0">
              <a:lnSpc>
                <a:spcPct val="115000"/>
              </a:lnSpc>
              <a:spcBef>
                <a:spcPts val="0"/>
              </a:spcBef>
              <a:spcAft>
                <a:spcPts val="0"/>
              </a:spcAft>
              <a:buSzPts val="1800"/>
              <a:buNone/>
            </a:pPr>
            <a:endParaRPr lang="fr-FR" sz="1200" b="1" dirty="0"/>
          </a:p>
          <a:p>
            <a:pPr marL="0" lvl="0" indent="0" algn="ctr">
              <a:buNone/>
            </a:pPr>
            <a:r>
              <a:rPr lang="fr-FR" sz="1200" b="1" dirty="0"/>
              <a:t>7. Recherche scientifique sur l’action climatique (600 000 - 1 200 000 MRU)</a:t>
            </a:r>
            <a:r>
              <a:rPr lang="ar-SA" sz="1200" b="1" dirty="0"/>
              <a:t> البحث العلمي </a:t>
            </a: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l" rtl="0">
              <a:lnSpc>
                <a:spcPct val="115000"/>
              </a:lnSpc>
              <a:spcBef>
                <a:spcPts val="0"/>
              </a:spcBef>
              <a:spcAft>
                <a:spcPts val="0"/>
              </a:spcAft>
              <a:buSzPts val="1800"/>
              <a:buNone/>
            </a:pPr>
            <a:endParaRPr lang="fr-FR" sz="1200" b="1" dirty="0"/>
          </a:p>
          <a:p>
            <a:pPr marL="0" lvl="0" indent="0" algn="ctr" rtl="0">
              <a:lnSpc>
                <a:spcPct val="115000"/>
              </a:lnSpc>
              <a:spcBef>
                <a:spcPts val="0"/>
              </a:spcBef>
              <a:spcAft>
                <a:spcPts val="0"/>
              </a:spcAft>
              <a:buSzPts val="1800"/>
              <a:buNone/>
            </a:pPr>
            <a:r>
              <a:rPr lang="fr-FR" sz="1200" b="1" dirty="0"/>
              <a:t>8. Programme de sensibilisation et animation sur les thématiques du changement</a:t>
            </a:r>
          </a:p>
          <a:p>
            <a:pPr marL="0" lvl="0" indent="0" algn="ctr">
              <a:buNone/>
            </a:pPr>
            <a:r>
              <a:rPr lang="fr-FR" sz="1200" b="1" dirty="0"/>
              <a:t>climatique (500 000 – 1 500 000)</a:t>
            </a:r>
            <a:r>
              <a:rPr lang="ar-SA" sz="1200" b="1" dirty="0"/>
              <a:t> التوعية حول المناخ </a:t>
            </a:r>
            <a:endParaRPr sz="1200" dirty="0"/>
          </a:p>
        </p:txBody>
      </p:sp>
      <p:pic>
        <p:nvPicPr>
          <p:cNvPr id="2058" name="Picture 10" descr="Un plan de verdissement de plus de 1,3 M$ | Actualités | Ville de  Sainte-Marthe-sur-le-Lac">
            <a:extLst>
              <a:ext uri="{FF2B5EF4-FFF2-40B4-BE49-F238E27FC236}">
                <a16:creationId xmlns:a16="http://schemas.microsoft.com/office/drawing/2014/main" id="{1705E17A-1BFE-55CB-734F-B88AC7827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385" y="1205095"/>
            <a:ext cx="765207" cy="6844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angement Climatique Stock Illustrations, Vecteurs, &amp; Clipart – (178,977  Stock Illustrations)">
            <a:extLst>
              <a:ext uri="{FF2B5EF4-FFF2-40B4-BE49-F238E27FC236}">
                <a16:creationId xmlns:a16="http://schemas.microsoft.com/office/drawing/2014/main" id="{EA70BFD2-0527-F770-82F3-C92CA817B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64" y="2847821"/>
            <a:ext cx="765207" cy="596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odèles d'affiche sur le changement climatique | Canva">
            <a:extLst>
              <a:ext uri="{FF2B5EF4-FFF2-40B4-BE49-F238E27FC236}">
                <a16:creationId xmlns:a16="http://schemas.microsoft.com/office/drawing/2014/main" id="{BEF2FBAA-BA1E-5D17-64A6-3EC4EBCA1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626" y="3940712"/>
            <a:ext cx="609389" cy="86088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ndice de qualité de l'air. Échelle numérique de la pollution  atmosphérique. Conservation de l'environnement. Système AQI. Rapport sur  les émissions de gaz toxiques. Niveau de risque pour la santé publique  Image Vectorielle">
            <a:extLst>
              <a:ext uri="{FF2B5EF4-FFF2-40B4-BE49-F238E27FC236}">
                <a16:creationId xmlns:a16="http://schemas.microsoft.com/office/drawing/2014/main" id="{A2264663-FA93-C44A-4023-9DF08A94C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9569" y="1903682"/>
            <a:ext cx="885972" cy="72521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66;p9">
            <a:extLst>
              <a:ext uri="{FF2B5EF4-FFF2-40B4-BE49-F238E27FC236}">
                <a16:creationId xmlns:a16="http://schemas.microsoft.com/office/drawing/2014/main" id="{46897F66-8B04-B613-6C33-429B18B17DDD}"/>
              </a:ext>
            </a:extLst>
          </p:cNvPr>
          <p:cNvSpPr txBox="1">
            <a:spLocks/>
          </p:cNvSpPr>
          <p:nvPr/>
        </p:nvSpPr>
        <p:spPr>
          <a:xfrm>
            <a:off x="5304725" y="63777"/>
            <a:ext cx="3047914" cy="591725"/>
          </a:xfrm>
          <a:prstGeom prst="rect">
            <a:avLst/>
          </a:prstGeom>
          <a:solidFill>
            <a:srgbClr val="B351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lgn="r" rtl="1">
              <a:lnSpc>
                <a:spcPct val="115000"/>
              </a:lnSpc>
              <a:buSzPts val="1800"/>
            </a:pPr>
            <a:r>
              <a:rPr lang="ar-SA" sz="2400" dirty="0">
                <a:solidFill>
                  <a:schemeClr val="bg1"/>
                </a:solidFill>
                <a:cs typeface="+mj-cs"/>
              </a:rPr>
              <a:t>تمويل المشاريع</a:t>
            </a:r>
            <a:endParaRPr lang="fr-FR" sz="2400" dirty="0">
              <a:solidFill>
                <a:schemeClr val="bg1"/>
              </a:solidFill>
              <a:cs typeface="+mj-cs"/>
            </a:endParaRPr>
          </a:p>
        </p:txBody>
      </p:sp>
    </p:spTree>
    <p:extLst>
      <p:ext uri="{BB962C8B-B14F-4D97-AF65-F5344CB8AC3E}">
        <p14:creationId xmlns:p14="http://schemas.microsoft.com/office/powerpoint/2010/main" val="197146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body" idx="1"/>
          </p:nvPr>
        </p:nvSpPr>
        <p:spPr>
          <a:xfrm>
            <a:off x="67113" y="742426"/>
            <a:ext cx="4962087" cy="4156745"/>
          </a:xfrm>
          <a:prstGeom prst="rect">
            <a:avLst/>
          </a:prstGeom>
          <a:noFill/>
          <a:ln>
            <a:noFill/>
          </a:ln>
        </p:spPr>
        <p:txBody>
          <a:bodyPr spcFirstLastPara="1" wrap="square" lIns="91425" tIns="91425" rIns="91425" bIns="91425" anchor="t" anchorCtr="0">
            <a:normAutofit lnSpcReduction="10000"/>
          </a:bodyPr>
          <a:lstStyle/>
          <a:p>
            <a:pPr marL="285750" indent="-285750"/>
            <a:r>
              <a:rPr lang="fr-FR" sz="1400" b="1" dirty="0"/>
              <a:t>Les projets do</a:t>
            </a:r>
            <a:r>
              <a:rPr lang="fr-FR" sz="1400" b="1" dirty="0">
                <a:sym typeface="Arial"/>
              </a:rPr>
              <a:t>ivent</a:t>
            </a:r>
            <a:r>
              <a:rPr lang="fr-FR" sz="1400" b="1" dirty="0"/>
              <a:t> être portés par des Communes, administrations publiques, universités, chercheurs, (pour des projets de recherche), associations, coopératives, ou par des ONG.</a:t>
            </a:r>
            <a:r>
              <a:rPr lang="ar-SA" sz="1400" b="1" dirty="0"/>
              <a:t>   </a:t>
            </a:r>
            <a:endParaRPr sz="1400" b="1" dirty="0"/>
          </a:p>
          <a:p>
            <a:pPr marL="285750" lvl="0" indent="-285750">
              <a:spcBef>
                <a:spcPts val="1200"/>
              </a:spcBef>
            </a:pPr>
            <a:r>
              <a:rPr lang="fr-FR" sz="1400" b="1" dirty="0"/>
              <a:t>Les projets doivent être localisés dans le territoire de la Région de Nouakchott.  </a:t>
            </a:r>
            <a:endParaRPr sz="1600" b="1" dirty="0"/>
          </a:p>
          <a:p>
            <a:pPr marL="285750" lvl="0" indent="-285750">
              <a:spcBef>
                <a:spcPts val="1200"/>
              </a:spcBef>
            </a:pPr>
            <a:r>
              <a:rPr lang="fr-FR" sz="1400" b="1" dirty="0"/>
              <a:t>Les projets doivent démontrer un impact tangible et durable sur la réduction des effets du changement climatique.</a:t>
            </a:r>
          </a:p>
          <a:p>
            <a:pPr marL="285750" lvl="0" indent="-285750">
              <a:spcBef>
                <a:spcPts val="1200"/>
              </a:spcBef>
            </a:pPr>
            <a:r>
              <a:rPr lang="fr-FR" sz="1400" b="1" dirty="0"/>
              <a:t>Les projets doivent être achevés avant le 30 juin 2026</a:t>
            </a:r>
          </a:p>
          <a:p>
            <a:pPr marL="285750" lvl="0" indent="-285750">
              <a:spcBef>
                <a:spcPts val="1200"/>
              </a:spcBef>
            </a:pPr>
            <a:r>
              <a:rPr lang="fr-FR" sz="1400" b="1" dirty="0"/>
              <a:t>Chaque entité peut présenter trois projets au maximum. </a:t>
            </a:r>
            <a:endParaRPr sz="1400" b="1" dirty="0"/>
          </a:p>
        </p:txBody>
      </p:sp>
      <p:sp>
        <p:nvSpPr>
          <p:cNvPr id="148" name="Google Shape;148;p6"/>
          <p:cNvSpPr txBox="1"/>
          <p:nvPr/>
        </p:nvSpPr>
        <p:spPr>
          <a:xfrm>
            <a:off x="2147582" y="-9425"/>
            <a:ext cx="5212450" cy="580925"/>
          </a:xfrm>
          <a:prstGeom prst="rect">
            <a:avLst/>
          </a:prstGeom>
          <a:noFill/>
          <a:ln>
            <a:noFill/>
          </a:ln>
        </p:spPr>
        <p:txBody>
          <a:bodyPr spcFirstLastPara="1" wrap="square" lIns="91425" tIns="91425" rIns="91425" bIns="91425" anchor="t" anchorCtr="0">
            <a:normAutofit fontScale="90000" lnSpcReduction="10000"/>
          </a:bodyPr>
          <a:lstStyle/>
          <a:p>
            <a:pPr>
              <a:lnSpc>
                <a:spcPct val="110000"/>
              </a:lnSpc>
              <a:buClr>
                <a:schemeClr val="accent1"/>
              </a:buClr>
              <a:buSzPct val="111111"/>
            </a:pPr>
            <a:r>
              <a:rPr lang="fr-FR" sz="2800" b="1" dirty="0">
                <a:solidFill>
                  <a:schemeClr val="accent1"/>
                </a:solidFill>
                <a:latin typeface="PT Sans Narrow"/>
                <a:sym typeface="PT Sans Narrow"/>
              </a:rPr>
              <a:t>Les conditions d’éligibilité</a:t>
            </a:r>
            <a:r>
              <a:rPr lang="ar-SA" sz="2800" b="1" dirty="0">
                <a:solidFill>
                  <a:schemeClr val="accent1"/>
                </a:solidFill>
                <a:latin typeface="PT Sans Narrow"/>
                <a:sym typeface="PT Sans Narrow"/>
              </a:rPr>
              <a:t>  شروط المشاركة </a:t>
            </a:r>
            <a:r>
              <a:rPr lang="fr-FR" sz="2800" b="1" dirty="0">
                <a:solidFill>
                  <a:schemeClr val="accent1"/>
                </a:solidFill>
                <a:latin typeface="PT Sans Narrow"/>
                <a:sym typeface="PT Sans Narrow"/>
              </a:rPr>
              <a:t> </a:t>
            </a:r>
          </a:p>
        </p:txBody>
      </p:sp>
      <p:sp>
        <p:nvSpPr>
          <p:cNvPr id="15" name="Rectangle : coins arrondis 14">
            <a:extLst>
              <a:ext uri="{FF2B5EF4-FFF2-40B4-BE49-F238E27FC236}">
                <a16:creationId xmlns:a16="http://schemas.microsoft.com/office/drawing/2014/main" id="{83E9B56C-D995-7820-0B3E-23048D993F12}"/>
              </a:ext>
            </a:extLst>
          </p:cNvPr>
          <p:cNvSpPr/>
          <p:nvPr/>
        </p:nvSpPr>
        <p:spPr>
          <a:xfrm>
            <a:off x="4962088" y="692091"/>
            <a:ext cx="4114799" cy="42070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r" rtl="1">
              <a:buFont typeface="Arial" panose="020B0604020202020204" pitchFamily="34" charset="0"/>
              <a:buChar char="•"/>
            </a:pPr>
            <a:r>
              <a:rPr lang="ar-SA" sz="2000" dirty="0">
                <a:solidFill>
                  <a:schemeClr val="bg2">
                    <a:lumMod val="50000"/>
                  </a:schemeClr>
                </a:solidFill>
              </a:rPr>
              <a:t>يجب أن تكون المشاريع مقدَّمة من طرف البلديات، الإدارات العمومية، الجامعات، الباحثين (للمشاريع البحثية)، الجمعيات، التعاونيات، أو المنظمات غير الحكومية.</a:t>
            </a:r>
          </a:p>
          <a:p>
            <a:pPr marL="285750" indent="-285750" algn="r" rtl="1">
              <a:buFont typeface="Arial" panose="020B0604020202020204" pitchFamily="34" charset="0"/>
              <a:buChar char="•"/>
            </a:pPr>
            <a:r>
              <a:rPr lang="ar-SA" sz="2000" dirty="0">
                <a:solidFill>
                  <a:schemeClr val="bg2">
                    <a:lumMod val="50000"/>
                  </a:schemeClr>
                </a:solidFill>
              </a:rPr>
              <a:t>يجب أن تكون المشاريع متمركزة داخل تراب جهة نواكشوط.</a:t>
            </a:r>
          </a:p>
          <a:p>
            <a:pPr marL="285750" indent="-285750" algn="r" rtl="1">
              <a:buFont typeface="Arial" panose="020B0604020202020204" pitchFamily="34" charset="0"/>
              <a:buChar char="•"/>
            </a:pPr>
            <a:r>
              <a:rPr lang="ar-SA" sz="2000" dirty="0">
                <a:solidFill>
                  <a:schemeClr val="bg2">
                    <a:lumMod val="50000"/>
                  </a:schemeClr>
                </a:solidFill>
              </a:rPr>
              <a:t>يجب أن تُظهر المشاريع أثراً ملموساً ومستداماً في تقليص آثار تغيّر المناخ.</a:t>
            </a:r>
          </a:p>
          <a:p>
            <a:pPr marL="285750" indent="-285750" algn="r" rtl="1">
              <a:buFont typeface="Arial" panose="020B0604020202020204" pitchFamily="34" charset="0"/>
              <a:buChar char="•"/>
            </a:pPr>
            <a:r>
              <a:rPr lang="ar-SA" sz="2000" dirty="0">
                <a:solidFill>
                  <a:schemeClr val="bg2">
                    <a:lumMod val="50000"/>
                  </a:schemeClr>
                </a:solidFill>
              </a:rPr>
              <a:t>يجب إكمال تنفيذ المشاريع قبل 30 يونيو 2026.</a:t>
            </a:r>
          </a:p>
          <a:p>
            <a:pPr marL="285750" indent="-285750" algn="r" rtl="1">
              <a:buFont typeface="Arial" panose="020B0604020202020204" pitchFamily="34" charset="0"/>
              <a:buChar char="•"/>
            </a:pPr>
            <a:r>
              <a:rPr lang="ar-SA" sz="2000" dirty="0">
                <a:solidFill>
                  <a:schemeClr val="bg2">
                    <a:lumMod val="50000"/>
                  </a:schemeClr>
                </a:solidFill>
              </a:rPr>
              <a:t>يمكن لكل كيان تقديم </a:t>
            </a:r>
            <a:r>
              <a:rPr lang="ar-SA" sz="2000" b="1" dirty="0">
                <a:solidFill>
                  <a:schemeClr val="bg2">
                    <a:lumMod val="50000"/>
                  </a:schemeClr>
                </a:solidFill>
              </a:rPr>
              <a:t>ثلاثة مشاريع كحد أقصى.</a:t>
            </a:r>
            <a:endParaRPr lang="ar-SA" sz="2000" dirty="0">
              <a:solidFill>
                <a:schemeClr val="bg2">
                  <a:lumMod val="50000"/>
                </a:schemeClr>
              </a:solidFill>
            </a:endParaRPr>
          </a:p>
          <a:p>
            <a:pPr marL="285750" indent="-285750" algn="r" rtl="1">
              <a:buFont typeface="Arial" panose="020B0604020202020204" pitchFamily="34" charset="0"/>
              <a:buChar char="•"/>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3" name="Google Shape;113;p4"/>
          <p:cNvSpPr txBox="1"/>
          <p:nvPr/>
        </p:nvSpPr>
        <p:spPr>
          <a:xfrm>
            <a:off x="1001294" y="613863"/>
            <a:ext cx="3071561" cy="461624"/>
          </a:xfrm>
          <a:prstGeom prst="rect">
            <a:avLst/>
          </a:prstGeom>
          <a:solidFill>
            <a:schemeClr val="bg1"/>
          </a:solidFill>
          <a:ln>
            <a:noFill/>
          </a:ln>
        </p:spPr>
        <p:txBody>
          <a:bodyPr spcFirstLastPara="1" wrap="square" lIns="91425" tIns="45700" rIns="91425" bIns="45700" anchor="t" anchorCtr="0">
            <a:spAutoFit/>
          </a:bodyPr>
          <a:lstStyle/>
          <a:p>
            <a:pPr lvl="0"/>
            <a:r>
              <a:rPr lang="fr-FR" sz="2400" b="1" u="sng" dirty="0">
                <a:solidFill>
                  <a:schemeClr val="accent1"/>
                </a:solidFill>
                <a:latin typeface="PT Sans Narrow"/>
                <a:ea typeface="Open Sans"/>
                <a:cs typeface="Open Sans"/>
                <a:sym typeface="Open Sans"/>
              </a:rPr>
              <a:t>Le dossier </a:t>
            </a:r>
            <a:r>
              <a:rPr lang="fr-FR" sz="2400" b="1" u="sng" dirty="0">
                <a:solidFill>
                  <a:schemeClr val="accent1"/>
                </a:solidFill>
                <a:latin typeface="PT Sans Narrow"/>
                <a:ea typeface="Open Sans"/>
                <a:cs typeface="Open Sans"/>
              </a:rPr>
              <a:t>de soumission</a:t>
            </a:r>
            <a:endParaRPr sz="2400" b="1" u="sng" dirty="0">
              <a:solidFill>
                <a:schemeClr val="accent1"/>
              </a:solidFill>
              <a:latin typeface="PT Sans Narrow"/>
              <a:ea typeface="Open Sans"/>
              <a:cs typeface="Open Sans"/>
            </a:endParaRPr>
          </a:p>
        </p:txBody>
      </p:sp>
      <p:sp>
        <p:nvSpPr>
          <p:cNvPr id="119" name="Google Shape;119;p4"/>
          <p:cNvSpPr txBox="1"/>
          <p:nvPr/>
        </p:nvSpPr>
        <p:spPr>
          <a:xfrm>
            <a:off x="859871" y="1640299"/>
            <a:ext cx="1994743" cy="523180"/>
          </a:xfrm>
          <a:prstGeom prst="rect">
            <a:avLst/>
          </a:prstGeom>
          <a:noFill/>
          <a:ln>
            <a:noFill/>
          </a:ln>
        </p:spPr>
        <p:txBody>
          <a:bodyPr spcFirstLastPara="1" wrap="square" lIns="91425" tIns="45700" rIns="91425" bIns="45700" anchor="t" anchorCtr="0">
            <a:spAutoFit/>
          </a:bodyPr>
          <a:lstStyle/>
          <a:p>
            <a:pPr lvl="0"/>
            <a:r>
              <a:rPr lang="fr-FR" dirty="0"/>
              <a:t>Récépissé de l’entité</a:t>
            </a:r>
            <a:endParaRPr lang="ar-SA" dirty="0"/>
          </a:p>
          <a:p>
            <a:pPr lvl="0" algn="ctr"/>
            <a:r>
              <a:rPr lang="ar-SA" sz="1400" b="0" i="0" u="none" strike="noStrike" cap="none" dirty="0">
                <a:solidFill>
                  <a:srgbClr val="000000"/>
                </a:solidFill>
                <a:latin typeface="Arial"/>
                <a:ea typeface="Arial"/>
                <a:cs typeface="Arial"/>
                <a:sym typeface="Arial"/>
              </a:rPr>
              <a:t>التر</a:t>
            </a:r>
            <a:r>
              <a:rPr lang="ar-SA" dirty="0"/>
              <a:t>خيص</a:t>
            </a:r>
            <a:endParaRPr sz="1400" b="0" i="0" u="none" strike="noStrike" cap="none" dirty="0">
              <a:solidFill>
                <a:srgbClr val="000000"/>
              </a:solidFill>
              <a:latin typeface="Arial"/>
              <a:ea typeface="Arial"/>
              <a:cs typeface="Arial"/>
              <a:sym typeface="Arial"/>
            </a:endParaRPr>
          </a:p>
        </p:txBody>
      </p:sp>
      <p:sp>
        <p:nvSpPr>
          <p:cNvPr id="120" name="Google Shape;120;p4"/>
          <p:cNvSpPr txBox="1"/>
          <p:nvPr/>
        </p:nvSpPr>
        <p:spPr>
          <a:xfrm>
            <a:off x="6311523" y="1661682"/>
            <a:ext cx="2205274" cy="523180"/>
          </a:xfrm>
          <a:prstGeom prst="rect">
            <a:avLst/>
          </a:prstGeom>
          <a:noFill/>
          <a:ln>
            <a:noFill/>
          </a:ln>
        </p:spPr>
        <p:txBody>
          <a:bodyPr spcFirstLastPara="1" wrap="square" lIns="91425" tIns="45700" rIns="91425" bIns="45700" anchor="t" anchorCtr="0">
            <a:spAutoFit/>
          </a:bodyPr>
          <a:lstStyle/>
          <a:p>
            <a:pPr lvl="0"/>
            <a:r>
              <a:rPr lang="fr-FR" dirty="0"/>
              <a:t>Une lettre de soumission</a:t>
            </a:r>
            <a:endParaRPr lang="ar-SA" dirty="0"/>
          </a:p>
          <a:p>
            <a:pPr lvl="0" algn="ctr"/>
            <a:r>
              <a:rPr lang="ar-SA" sz="1400" b="0" i="0" u="none" strike="noStrike" cap="none" dirty="0">
                <a:solidFill>
                  <a:srgbClr val="000000"/>
                </a:solidFill>
                <a:latin typeface="Arial"/>
                <a:ea typeface="Arial"/>
                <a:cs typeface="Arial"/>
                <a:sym typeface="Arial"/>
              </a:rPr>
              <a:t>رسالة الترشح</a:t>
            </a:r>
            <a:endParaRPr sz="1400" b="0" i="0" u="none" strike="noStrike" cap="none" dirty="0">
              <a:solidFill>
                <a:srgbClr val="000000"/>
              </a:solidFill>
              <a:latin typeface="Arial"/>
              <a:ea typeface="Arial"/>
              <a:cs typeface="Arial"/>
              <a:sym typeface="Arial"/>
            </a:endParaRPr>
          </a:p>
        </p:txBody>
      </p:sp>
      <p:sp>
        <p:nvSpPr>
          <p:cNvPr id="121" name="Google Shape;121;p4"/>
          <p:cNvSpPr txBox="1"/>
          <p:nvPr/>
        </p:nvSpPr>
        <p:spPr>
          <a:xfrm>
            <a:off x="3135825" y="1640299"/>
            <a:ext cx="3175698" cy="523180"/>
          </a:xfrm>
          <a:prstGeom prst="rect">
            <a:avLst/>
          </a:prstGeom>
          <a:noFill/>
          <a:ln>
            <a:noFill/>
          </a:ln>
        </p:spPr>
        <p:txBody>
          <a:bodyPr spcFirstLastPara="1" wrap="square" lIns="91425" tIns="45700" rIns="91425" bIns="45700" anchor="t" anchorCtr="0">
            <a:spAutoFit/>
          </a:bodyPr>
          <a:lstStyle/>
          <a:p>
            <a:pPr lvl="0"/>
            <a:r>
              <a:rPr lang="fr-FR" dirty="0"/>
              <a:t>Compte bancaire au nom de l’entité</a:t>
            </a:r>
            <a:endParaRPr lang="ar-SA" dirty="0"/>
          </a:p>
          <a:p>
            <a:pPr lvl="0" algn="ctr"/>
            <a:r>
              <a:rPr lang="ar-SA" sz="1400" b="0" i="0" u="none" strike="noStrike" cap="none" dirty="0">
                <a:solidFill>
                  <a:srgbClr val="000000"/>
                </a:solidFill>
                <a:latin typeface="Arial"/>
                <a:ea typeface="Arial"/>
                <a:cs typeface="Arial"/>
                <a:sym typeface="Arial"/>
              </a:rPr>
              <a:t>الحساب البنكي</a:t>
            </a:r>
            <a:endParaRPr sz="1400" b="0" i="0" u="none" strike="noStrike" cap="none" dirty="0">
              <a:solidFill>
                <a:srgbClr val="000000"/>
              </a:solidFill>
              <a:latin typeface="Arial"/>
              <a:ea typeface="Arial"/>
              <a:cs typeface="Arial"/>
              <a:sym typeface="Arial"/>
            </a:endParaRPr>
          </a:p>
        </p:txBody>
      </p:sp>
      <p:sp>
        <p:nvSpPr>
          <p:cNvPr id="122" name="Google Shape;122;p4"/>
          <p:cNvSpPr txBox="1"/>
          <p:nvPr/>
        </p:nvSpPr>
        <p:spPr>
          <a:xfrm>
            <a:off x="783353" y="2673919"/>
            <a:ext cx="2834307" cy="738623"/>
          </a:xfrm>
          <a:prstGeom prst="rect">
            <a:avLst/>
          </a:prstGeom>
          <a:noFill/>
          <a:ln>
            <a:noFill/>
          </a:ln>
        </p:spPr>
        <p:txBody>
          <a:bodyPr spcFirstLastPara="1" wrap="square" lIns="91425" tIns="45700" rIns="91425" bIns="45700" anchor="t" anchorCtr="0">
            <a:spAutoFit/>
          </a:bodyPr>
          <a:lstStyle/>
          <a:p>
            <a:pPr lvl="0"/>
            <a:r>
              <a:rPr lang="fr-FR" dirty="0"/>
              <a:t>Une description détaillée du projet (modèle en annexe 1)</a:t>
            </a:r>
            <a:endParaRPr lang="ar-SA" dirty="0"/>
          </a:p>
          <a:p>
            <a:pPr lvl="0" algn="ctr"/>
            <a:r>
              <a:rPr lang="ar-SA" sz="1400" b="0" i="0" u="none" strike="noStrike" cap="none" dirty="0">
                <a:solidFill>
                  <a:srgbClr val="000000"/>
                </a:solidFill>
                <a:latin typeface="Arial"/>
                <a:ea typeface="Arial"/>
                <a:cs typeface="Arial"/>
                <a:sym typeface="Arial"/>
              </a:rPr>
              <a:t>ش</a:t>
            </a:r>
            <a:r>
              <a:rPr lang="ar-SA" dirty="0"/>
              <a:t>رح مفصل للمشروع </a:t>
            </a:r>
            <a:endParaRPr sz="14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624889" y="2672286"/>
            <a:ext cx="2434737" cy="738623"/>
          </a:xfrm>
          <a:prstGeom prst="rect">
            <a:avLst/>
          </a:prstGeom>
          <a:noFill/>
          <a:ln>
            <a:noFill/>
          </a:ln>
        </p:spPr>
        <p:txBody>
          <a:bodyPr spcFirstLastPara="1" wrap="square" lIns="91425" tIns="45700" rIns="91425" bIns="45700" anchor="t" anchorCtr="0">
            <a:spAutoFit/>
          </a:bodyPr>
          <a:lstStyle/>
          <a:p>
            <a:pPr lvl="0"/>
            <a:r>
              <a:rPr lang="fr-FR" dirty="0"/>
              <a:t>Un budget prévisionnel (modèle en annexe 2) </a:t>
            </a:r>
            <a:endParaRPr lang="ar-SA" dirty="0"/>
          </a:p>
          <a:p>
            <a:pPr lvl="0" algn="ctr"/>
            <a:r>
              <a:rPr lang="ar-SA" sz="1400" b="0" i="0" u="none" strike="noStrike" cap="none" dirty="0">
                <a:solidFill>
                  <a:srgbClr val="000000"/>
                </a:solidFill>
                <a:latin typeface="Arial"/>
                <a:ea typeface="Arial"/>
                <a:cs typeface="Arial"/>
                <a:sym typeface="Arial"/>
              </a:rPr>
              <a:t>الميزانية</a:t>
            </a:r>
            <a:endParaRPr sz="1400" b="0" i="0" u="none" strike="noStrike" cap="none" dirty="0">
              <a:solidFill>
                <a:srgbClr val="000000"/>
              </a:solidFill>
              <a:latin typeface="Arial"/>
              <a:ea typeface="Arial"/>
              <a:cs typeface="Arial"/>
              <a:sym typeface="Arial"/>
            </a:endParaRPr>
          </a:p>
        </p:txBody>
      </p:sp>
      <p:sp>
        <p:nvSpPr>
          <p:cNvPr id="5" name="ZoneTexte 4">
            <a:extLst>
              <a:ext uri="{FF2B5EF4-FFF2-40B4-BE49-F238E27FC236}">
                <a16:creationId xmlns:a16="http://schemas.microsoft.com/office/drawing/2014/main" id="{F1520333-D438-93A2-1A9E-E05F8D72A275}"/>
              </a:ext>
            </a:extLst>
          </p:cNvPr>
          <p:cNvSpPr txBox="1"/>
          <p:nvPr/>
        </p:nvSpPr>
        <p:spPr>
          <a:xfrm>
            <a:off x="6164834" y="2781747"/>
            <a:ext cx="3373403" cy="523220"/>
          </a:xfrm>
          <a:prstGeom prst="rect">
            <a:avLst/>
          </a:prstGeom>
          <a:noFill/>
        </p:spPr>
        <p:txBody>
          <a:bodyPr wrap="square">
            <a:spAutoFit/>
          </a:bodyPr>
          <a:lstStyle/>
          <a:p>
            <a:r>
              <a:rPr lang="fr-FR" dirty="0"/>
              <a:t>Un calendrier de mise en œuvre</a:t>
            </a:r>
            <a:endParaRPr lang="ar-SA" dirty="0"/>
          </a:p>
          <a:p>
            <a:pPr algn="ctr"/>
            <a:r>
              <a:rPr lang="ar-SA" dirty="0"/>
              <a:t>جدول زمني للتنفيذ</a:t>
            </a:r>
            <a:endParaRPr lang="fr-FR" dirty="0"/>
          </a:p>
        </p:txBody>
      </p:sp>
      <p:pic>
        <p:nvPicPr>
          <p:cNvPr id="7" name="Graphique 6" descr="Épingler">
            <a:extLst>
              <a:ext uri="{FF2B5EF4-FFF2-40B4-BE49-F238E27FC236}">
                <a16:creationId xmlns:a16="http://schemas.microsoft.com/office/drawing/2014/main" id="{CB48C274-C43C-175C-983B-C57C3E2605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116997">
            <a:off x="420794" y="576876"/>
            <a:ext cx="416853" cy="416853"/>
          </a:xfrm>
          <a:prstGeom prst="rect">
            <a:avLst/>
          </a:prstGeom>
        </p:spPr>
      </p:pic>
      <p:pic>
        <p:nvPicPr>
          <p:cNvPr id="9" name="Graphique 8" descr="Flèches de chevron">
            <a:extLst>
              <a:ext uri="{FF2B5EF4-FFF2-40B4-BE49-F238E27FC236}">
                <a16:creationId xmlns:a16="http://schemas.microsoft.com/office/drawing/2014/main" id="{0661A3AE-697C-4999-0A2D-05A131081D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574" y="1425918"/>
            <a:ext cx="620032" cy="736498"/>
          </a:xfrm>
          <a:prstGeom prst="rect">
            <a:avLst/>
          </a:prstGeom>
        </p:spPr>
      </p:pic>
      <p:pic>
        <p:nvPicPr>
          <p:cNvPr id="10" name="Graphique 9" descr="Flèches de chevron">
            <a:extLst>
              <a:ext uri="{FF2B5EF4-FFF2-40B4-BE49-F238E27FC236}">
                <a16:creationId xmlns:a16="http://schemas.microsoft.com/office/drawing/2014/main" id="{DE42BD98-C06D-8A3E-2184-F2755101F5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574" y="2567260"/>
            <a:ext cx="620032" cy="736498"/>
          </a:xfrm>
          <a:prstGeom prst="rect">
            <a:avLst/>
          </a:prstGeom>
        </p:spPr>
      </p:pic>
      <p:pic>
        <p:nvPicPr>
          <p:cNvPr id="11" name="Image 1" descr="preencoded.png">
            <a:extLst>
              <a:ext uri="{FF2B5EF4-FFF2-40B4-BE49-F238E27FC236}">
                <a16:creationId xmlns:a16="http://schemas.microsoft.com/office/drawing/2014/main" id="{CAF76800-A85F-CD6D-7C18-FA5CB8288B82}"/>
              </a:ext>
            </a:extLst>
          </p:cNvPr>
          <p:cNvPicPr>
            <a:picLocks noChangeAspect="1"/>
          </p:cNvPicPr>
          <p:nvPr/>
        </p:nvPicPr>
        <p:blipFill>
          <a:blip r:embed="rId7"/>
          <a:stretch>
            <a:fillRect/>
          </a:stretch>
        </p:blipFill>
        <p:spPr>
          <a:xfrm>
            <a:off x="1354966" y="3743398"/>
            <a:ext cx="555427" cy="555427"/>
          </a:xfrm>
          <a:prstGeom prst="rect">
            <a:avLst/>
          </a:prstGeom>
        </p:spPr>
      </p:pic>
      <p:pic>
        <p:nvPicPr>
          <p:cNvPr id="12" name="Image 3" descr="preencoded.png">
            <a:extLst>
              <a:ext uri="{FF2B5EF4-FFF2-40B4-BE49-F238E27FC236}">
                <a16:creationId xmlns:a16="http://schemas.microsoft.com/office/drawing/2014/main" id="{2507BB52-C1A8-FD0F-46A6-33A44F3DF177}"/>
              </a:ext>
            </a:extLst>
          </p:cNvPr>
          <p:cNvPicPr>
            <a:picLocks noChangeAspect="1"/>
          </p:cNvPicPr>
          <p:nvPr/>
        </p:nvPicPr>
        <p:blipFill>
          <a:blip r:embed="rId8"/>
          <a:stretch>
            <a:fillRect/>
          </a:stretch>
        </p:blipFill>
        <p:spPr>
          <a:xfrm>
            <a:off x="7296108" y="3666864"/>
            <a:ext cx="555427" cy="555427"/>
          </a:xfrm>
          <a:prstGeom prst="rect">
            <a:avLst/>
          </a:prstGeom>
        </p:spPr>
      </p:pic>
      <p:sp>
        <p:nvSpPr>
          <p:cNvPr id="14" name="ZoneTexte 13">
            <a:extLst>
              <a:ext uri="{FF2B5EF4-FFF2-40B4-BE49-F238E27FC236}">
                <a16:creationId xmlns:a16="http://schemas.microsoft.com/office/drawing/2014/main" id="{1CDD8F16-25DF-3983-AB6B-E47DEAC7F59F}"/>
              </a:ext>
            </a:extLst>
          </p:cNvPr>
          <p:cNvSpPr txBox="1"/>
          <p:nvPr/>
        </p:nvSpPr>
        <p:spPr>
          <a:xfrm>
            <a:off x="6289388" y="4279879"/>
            <a:ext cx="2454731" cy="307777"/>
          </a:xfrm>
          <a:prstGeom prst="rect">
            <a:avLst/>
          </a:prstGeom>
          <a:noFill/>
        </p:spPr>
        <p:txBody>
          <a:bodyPr wrap="square">
            <a:spAutoFit/>
          </a:bodyPr>
          <a:lstStyle/>
          <a:p>
            <a:r>
              <a:rPr lang="fr-FR" dirty="0">
                <a:solidFill>
                  <a:srgbClr val="002060"/>
                </a:solidFill>
              </a:rPr>
              <a:t> ycafnouakchott@gmail.com</a:t>
            </a:r>
          </a:p>
        </p:txBody>
      </p:sp>
      <p:sp>
        <p:nvSpPr>
          <p:cNvPr id="16" name="ZoneTexte 15">
            <a:extLst>
              <a:ext uri="{FF2B5EF4-FFF2-40B4-BE49-F238E27FC236}">
                <a16:creationId xmlns:a16="http://schemas.microsoft.com/office/drawing/2014/main" id="{D03C8D36-32DF-D6B3-5F06-525AEF1DEB40}"/>
              </a:ext>
            </a:extLst>
          </p:cNvPr>
          <p:cNvSpPr txBox="1"/>
          <p:nvPr/>
        </p:nvSpPr>
        <p:spPr>
          <a:xfrm>
            <a:off x="578660" y="4298827"/>
            <a:ext cx="2275954" cy="523220"/>
          </a:xfrm>
          <a:prstGeom prst="rect">
            <a:avLst/>
          </a:prstGeom>
          <a:noFill/>
        </p:spPr>
        <p:txBody>
          <a:bodyPr wrap="square">
            <a:spAutoFit/>
          </a:bodyPr>
          <a:lstStyle/>
          <a:p>
            <a:r>
              <a:rPr lang="fr-FR" dirty="0">
                <a:solidFill>
                  <a:srgbClr val="002060"/>
                </a:solidFill>
              </a:rPr>
              <a:t>secrétariat central à la RN</a:t>
            </a:r>
            <a:endParaRPr lang="ar-SA" dirty="0">
              <a:solidFill>
                <a:srgbClr val="002060"/>
              </a:solidFill>
            </a:endParaRPr>
          </a:p>
          <a:p>
            <a:pPr algn="ctr"/>
            <a:r>
              <a:rPr lang="ar-SA" dirty="0">
                <a:solidFill>
                  <a:srgbClr val="002060"/>
                </a:solidFill>
              </a:rPr>
              <a:t>جهة نواكشوط</a:t>
            </a:r>
            <a:endParaRPr lang="fr-FR" dirty="0">
              <a:solidFill>
                <a:srgbClr val="002060"/>
              </a:solidFill>
            </a:endParaRPr>
          </a:p>
        </p:txBody>
      </p:sp>
      <p:sp>
        <p:nvSpPr>
          <p:cNvPr id="17" name="Google Shape;101;p3">
            <a:extLst>
              <a:ext uri="{FF2B5EF4-FFF2-40B4-BE49-F238E27FC236}">
                <a16:creationId xmlns:a16="http://schemas.microsoft.com/office/drawing/2014/main" id="{926B1723-F936-3E3C-A279-D45359B9C8E0}"/>
              </a:ext>
            </a:extLst>
          </p:cNvPr>
          <p:cNvSpPr/>
          <p:nvPr/>
        </p:nvSpPr>
        <p:spPr>
          <a:xfrm>
            <a:off x="2854614" y="3360779"/>
            <a:ext cx="3151228" cy="514189"/>
          </a:xfrm>
          <a:prstGeom prst="roundRect">
            <a:avLst>
              <a:gd name="adj" fmla="val 16667"/>
            </a:avLst>
          </a:prstGeom>
          <a:noFill/>
          <a:ln w="38100" cap="flat" cmpd="sng">
            <a:solidFill>
              <a:srgbClr val="FE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b="1" dirty="0">
                <a:solidFill>
                  <a:srgbClr val="002060"/>
                </a:solidFill>
              </a:rPr>
              <a:t>Modalité de soumission</a:t>
            </a:r>
            <a:endParaRPr lang="ar-SA" b="1" dirty="0">
              <a:solidFill>
                <a:srgbClr val="002060"/>
              </a:solidFill>
            </a:endParaRPr>
          </a:p>
          <a:p>
            <a:pPr lvl="0" algn="ctr"/>
            <a:r>
              <a:rPr lang="fr-FR" b="1" dirty="0">
                <a:solidFill>
                  <a:srgbClr val="002060"/>
                </a:solidFill>
              </a:rPr>
              <a:t> </a:t>
            </a:r>
            <a:r>
              <a:rPr lang="fr-FR" b="1" dirty="0">
                <a:solidFill>
                  <a:schemeClr val="lt1"/>
                </a:solidFill>
              </a:rPr>
              <a:t> </a:t>
            </a:r>
            <a:r>
              <a:rPr lang="ar-SA" dirty="0"/>
              <a:t>طريقة الترشح</a:t>
            </a:r>
            <a:endParaRPr b="1" i="0" u="none" strike="noStrike" cap="none" dirty="0">
              <a:solidFill>
                <a:schemeClr val="lt1"/>
              </a:solidFill>
              <a:latin typeface="Arial"/>
              <a:ea typeface="Arial"/>
              <a:cs typeface="Arial"/>
              <a:sym typeface="Arial"/>
            </a:endParaRPr>
          </a:p>
        </p:txBody>
      </p:sp>
      <p:cxnSp>
        <p:nvCxnSpPr>
          <p:cNvPr id="19" name="Connecteur droit avec flèche 18">
            <a:extLst>
              <a:ext uri="{FF2B5EF4-FFF2-40B4-BE49-F238E27FC236}">
                <a16:creationId xmlns:a16="http://schemas.microsoft.com/office/drawing/2014/main" id="{0108DA38-07C1-1043-8FC6-B28DEE309DD4}"/>
              </a:ext>
            </a:extLst>
          </p:cNvPr>
          <p:cNvCxnSpPr/>
          <p:nvPr/>
        </p:nvCxnSpPr>
        <p:spPr>
          <a:xfrm flipH="1">
            <a:off x="2057312" y="3885718"/>
            <a:ext cx="650383" cy="20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F2397F57-5D81-E22A-F5F8-CC65DB443E86}"/>
              </a:ext>
            </a:extLst>
          </p:cNvPr>
          <p:cNvCxnSpPr>
            <a:cxnSpLocks/>
          </p:cNvCxnSpPr>
          <p:nvPr/>
        </p:nvCxnSpPr>
        <p:spPr>
          <a:xfrm>
            <a:off x="6070838" y="3874968"/>
            <a:ext cx="775837" cy="31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Google Shape;113;p4">
            <a:extLst>
              <a:ext uri="{FF2B5EF4-FFF2-40B4-BE49-F238E27FC236}">
                <a16:creationId xmlns:a16="http://schemas.microsoft.com/office/drawing/2014/main" id="{D9232D61-BDE3-B804-F40D-E269244D22C7}"/>
              </a:ext>
            </a:extLst>
          </p:cNvPr>
          <p:cNvSpPr txBox="1"/>
          <p:nvPr/>
        </p:nvSpPr>
        <p:spPr>
          <a:xfrm>
            <a:off x="4753607" y="613863"/>
            <a:ext cx="3071561" cy="461624"/>
          </a:xfrm>
          <a:prstGeom prst="rect">
            <a:avLst/>
          </a:prstGeom>
          <a:solidFill>
            <a:schemeClr val="bg1"/>
          </a:solidFill>
          <a:ln>
            <a:noFill/>
          </a:ln>
        </p:spPr>
        <p:txBody>
          <a:bodyPr spcFirstLastPara="1" wrap="square" lIns="91425" tIns="45700" rIns="91425" bIns="45700" anchor="t" anchorCtr="0">
            <a:spAutoFit/>
          </a:bodyPr>
          <a:lstStyle/>
          <a:p>
            <a:pPr lvl="0" algn="r"/>
            <a:r>
              <a:rPr lang="ar-SA" sz="2400" b="1" u="sng" dirty="0">
                <a:solidFill>
                  <a:schemeClr val="accent1"/>
                </a:solidFill>
                <a:latin typeface="PT Sans Narrow"/>
                <a:ea typeface="Open Sans"/>
              </a:rPr>
              <a:t>ملف الترشح</a:t>
            </a:r>
            <a:endParaRPr sz="2400" b="1" u="sng" dirty="0">
              <a:solidFill>
                <a:schemeClr val="accent1"/>
              </a:solidFill>
              <a:latin typeface="PT Sans Narrow"/>
              <a:ea typeface="Open Sans"/>
              <a:cs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11"/>
          <p:cNvSpPr/>
          <p:nvPr/>
        </p:nvSpPr>
        <p:spPr>
          <a:xfrm>
            <a:off x="1050262" y="1566048"/>
            <a:ext cx="6947518" cy="30773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pPr lvl="0"/>
            <a:r>
              <a:rPr lang="fr-FR" b="1" dirty="0">
                <a:solidFill>
                  <a:srgbClr val="000000"/>
                </a:solidFill>
                <a:latin typeface="Arial"/>
                <a:cs typeface="Arial"/>
              </a:rPr>
              <a:t>l'examen des dossiers de candidature par la commission de sélection</a:t>
            </a:r>
            <a:endParaRPr b="1" dirty="0">
              <a:solidFill>
                <a:srgbClr val="000000"/>
              </a:solidFill>
              <a:latin typeface="Arial"/>
              <a:cs typeface="Arial"/>
            </a:endParaRPr>
          </a:p>
        </p:txBody>
      </p:sp>
      <p:sp>
        <p:nvSpPr>
          <p:cNvPr id="187" name="Google Shape;187;p1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lvl="0">
              <a:buSzPct val="111111"/>
            </a:pPr>
            <a:r>
              <a:rPr lang="fr-FR" dirty="0"/>
              <a:t>Evaluation et sélection des soumissionnaires</a:t>
            </a:r>
            <a:endParaRPr dirty="0"/>
          </a:p>
        </p:txBody>
      </p:sp>
      <p:pic>
        <p:nvPicPr>
          <p:cNvPr id="96" name="Google Shape;96;p3"/>
          <p:cNvPicPr preferRelativeResize="0"/>
          <p:nvPr/>
        </p:nvPicPr>
        <p:blipFill rotWithShape="1">
          <a:blip r:embed="rId3">
            <a:alphaModFix/>
          </a:blip>
          <a:srcRect/>
          <a:stretch/>
        </p:blipFill>
        <p:spPr>
          <a:xfrm>
            <a:off x="379112" y="1484586"/>
            <a:ext cx="481678" cy="495606"/>
          </a:xfrm>
          <a:prstGeom prst="rect">
            <a:avLst/>
          </a:prstGeom>
          <a:noFill/>
          <a:ln>
            <a:noFill/>
          </a:ln>
        </p:spPr>
      </p:pic>
      <p:sp>
        <p:nvSpPr>
          <p:cNvPr id="3" name="ZoneTexte 2">
            <a:extLst>
              <a:ext uri="{FF2B5EF4-FFF2-40B4-BE49-F238E27FC236}">
                <a16:creationId xmlns:a16="http://schemas.microsoft.com/office/drawing/2014/main" id="{4DB44EC3-7442-78B1-DF4C-1CC36A8CDBB9}"/>
              </a:ext>
            </a:extLst>
          </p:cNvPr>
          <p:cNvSpPr txBox="1"/>
          <p:nvPr/>
        </p:nvSpPr>
        <p:spPr>
          <a:xfrm>
            <a:off x="1596981" y="2705841"/>
            <a:ext cx="4572000"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b="1" dirty="0">
                <a:solidFill>
                  <a:srgbClr val="000000"/>
                </a:solidFill>
                <a:latin typeface="Arial"/>
                <a:cs typeface="Arial"/>
              </a:rPr>
              <a:t> Entretiens avec les candidats présélectionnés</a:t>
            </a:r>
          </a:p>
        </p:txBody>
      </p:sp>
      <p:pic>
        <p:nvPicPr>
          <p:cNvPr id="4" name="Google Shape;140;p5" descr="27 800+ Direction Générale Stock Illustrations, graphiques vectoriels libre  de droits et Clip Art - iStock | Équipe de direction, Comité de direction,  Bureau">
            <a:extLst>
              <a:ext uri="{FF2B5EF4-FFF2-40B4-BE49-F238E27FC236}">
                <a16:creationId xmlns:a16="http://schemas.microsoft.com/office/drawing/2014/main" id="{E91CD8BC-9015-BCDF-E547-C2443CED1EB4}"/>
              </a:ext>
            </a:extLst>
          </p:cNvPr>
          <p:cNvPicPr preferRelativeResize="0"/>
          <p:nvPr/>
        </p:nvPicPr>
        <p:blipFill rotWithShape="1">
          <a:blip r:embed="rId4">
            <a:alphaModFix/>
          </a:blip>
          <a:srcRect l="10948" t="21539" r="43100" b="28301"/>
          <a:stretch/>
        </p:blipFill>
        <p:spPr>
          <a:xfrm>
            <a:off x="165936" y="2252856"/>
            <a:ext cx="1218543" cy="1016861"/>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883</Words>
  <Application>Microsoft Office PowerPoint</Application>
  <PresentationFormat>Affichage à l'écran (16:9)</PresentationFormat>
  <Paragraphs>136</Paragraphs>
  <Slides>13</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PT Sans Narrow</vt:lpstr>
      <vt:lpstr>Raleway</vt:lpstr>
      <vt:lpstr>Cambria</vt:lpstr>
      <vt:lpstr>Arial</vt:lpstr>
      <vt:lpstr>Open Sans</vt:lpstr>
      <vt:lpstr>Calibri</vt:lpstr>
      <vt:lpstr>Tropic</vt:lpstr>
      <vt:lpstr>Présentation PowerPoint</vt:lpstr>
      <vt:lpstr>Présentation PowerPoint</vt:lpstr>
      <vt:lpstr>Contexte de l’appel</vt:lpstr>
      <vt:lpstr>Présentation PowerPoint</vt:lpstr>
      <vt:lpstr>Financement des projets :</vt:lpstr>
      <vt:lpstr>Financement des projets :</vt:lpstr>
      <vt:lpstr>Présentation PowerPoint</vt:lpstr>
      <vt:lpstr>Présentation PowerPoint</vt:lpstr>
      <vt:lpstr>Evaluation et sélection des soumissionnaires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UrbaDols</dc:creator>
  <cp:lastModifiedBy>cheikh Bou Ely</cp:lastModifiedBy>
  <cp:revision>8</cp:revision>
  <dcterms:modified xsi:type="dcterms:W3CDTF">2025-06-17T18:42:55Z</dcterms:modified>
</cp:coreProperties>
</file>